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1233" r:id="rId2"/>
    <p:sldId id="1507" r:id="rId3"/>
    <p:sldId id="1509" r:id="rId4"/>
    <p:sldId id="1514" r:id="rId5"/>
    <p:sldId id="1515" r:id="rId6"/>
    <p:sldId id="1516" r:id="rId7"/>
    <p:sldId id="1517" r:id="rId8"/>
    <p:sldId id="1520" r:id="rId9"/>
    <p:sldId id="1521" r:id="rId10"/>
    <p:sldId id="1522" r:id="rId11"/>
    <p:sldId id="1523" r:id="rId12"/>
    <p:sldId id="1524" r:id="rId13"/>
    <p:sldId id="1500" r:id="rId14"/>
    <p:sldId id="1527" r:id="rId15"/>
    <p:sldId id="1502" r:id="rId16"/>
    <p:sldId id="1503" r:id="rId17"/>
    <p:sldId id="1530" r:id="rId18"/>
    <p:sldId id="1529" r:id="rId19"/>
    <p:sldId id="1504" r:id="rId20"/>
    <p:sldId id="1505" r:id="rId21"/>
    <p:sldId id="1506" r:id="rId22"/>
    <p:sldId id="1528" r:id="rId23"/>
    <p:sldId id="1489" r:id="rId24"/>
    <p:sldId id="1490" r:id="rId25"/>
    <p:sldId id="1468" r:id="rId26"/>
    <p:sldId id="1469" r:id="rId27"/>
    <p:sldId id="1470" r:id="rId28"/>
    <p:sldId id="1471" r:id="rId29"/>
    <p:sldId id="1472" r:id="rId30"/>
    <p:sldId id="1473" r:id="rId31"/>
    <p:sldId id="1475" r:id="rId32"/>
    <p:sldId id="1474" r:id="rId33"/>
    <p:sldId id="1477" r:id="rId34"/>
    <p:sldId id="1476" r:id="rId35"/>
    <p:sldId id="1491" r:id="rId36"/>
    <p:sldId id="1478" r:id="rId37"/>
    <p:sldId id="1492" r:id="rId38"/>
    <p:sldId id="1479" r:id="rId39"/>
    <p:sldId id="1480" r:id="rId40"/>
    <p:sldId id="1493" r:id="rId41"/>
    <p:sldId id="1494" r:id="rId42"/>
    <p:sldId id="1495" r:id="rId43"/>
    <p:sldId id="1496" r:id="rId44"/>
    <p:sldId id="1531" r:id="rId45"/>
  </p:sldIdLst>
  <p:sldSz cx="9144000" cy="6858000" type="letter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7">
          <p15:clr>
            <a:srgbClr val="A4A3A4"/>
          </p15:clr>
        </p15:guide>
        <p15:guide id="2" pos="521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2">
          <p15:clr>
            <a:srgbClr val="A4A3A4"/>
          </p15:clr>
        </p15:guide>
        <p15:guide id="2" pos="216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012B"/>
    <a:srgbClr val="000078"/>
    <a:srgbClr val="EAEAEA"/>
    <a:srgbClr val="FF9999"/>
    <a:srgbClr val="003366"/>
    <a:srgbClr val="00DEC9"/>
    <a:srgbClr val="C0C0C0"/>
    <a:srgbClr val="DDDDDD"/>
    <a:srgbClr val="DAE3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72" autoAdjust="0"/>
    <p:restoredTop sz="91383" autoAdjust="0"/>
  </p:normalViewPr>
  <p:slideViewPr>
    <p:cSldViewPr snapToGrid="0">
      <p:cViewPr varScale="1">
        <p:scale>
          <a:sx n="91" d="100"/>
          <a:sy n="91" d="100"/>
        </p:scale>
        <p:origin x="379" y="53"/>
      </p:cViewPr>
      <p:guideLst>
        <p:guide orient="horz" pos="1027"/>
        <p:guide pos="52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1194"/>
    </p:cViewPr>
  </p:sorterViewPr>
  <p:notesViewPr>
    <p:cSldViewPr snapToGrid="0">
      <p:cViewPr>
        <p:scale>
          <a:sx n="66" d="100"/>
          <a:sy n="66" d="100"/>
        </p:scale>
        <p:origin x="-2340" y="-516"/>
      </p:cViewPr>
      <p:guideLst>
        <p:guide orient="horz" pos="2882"/>
        <p:guide pos="216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3388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0" tIns="45590" rIns="91180" bIns="45590" numCol="1" anchor="t" anchorCtr="0" compatLnSpc="1">
            <a:prstTxWarp prst="textNoShape">
              <a:avLst/>
            </a:prstTxWarp>
          </a:bodyPr>
          <a:lstStyle>
            <a:lvl1pPr algn="l" defTabSz="911225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3387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0" tIns="45590" rIns="91180" bIns="45590" numCol="1" anchor="t" anchorCtr="0" compatLnSpc="1">
            <a:prstTxWarp prst="textNoShape">
              <a:avLst/>
            </a:prstTxWarp>
          </a:bodyPr>
          <a:lstStyle>
            <a:lvl1pPr algn="r" defTabSz="911225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6ABDD222-657A-4E95-83B1-6580CA75560F}" type="datetime1">
              <a:rPr lang="en-US"/>
              <a:pPr>
                <a:defRPr/>
              </a:pPr>
              <a:t>8/29/2022</a:t>
            </a:fld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91563"/>
            <a:ext cx="2973388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0" tIns="45590" rIns="91180" bIns="45590" numCol="1" anchor="b" anchorCtr="0" compatLnSpc="1">
            <a:prstTxWarp prst="textNoShape">
              <a:avLst/>
            </a:prstTxWarp>
          </a:bodyPr>
          <a:lstStyle>
            <a:lvl1pPr algn="l" defTabSz="911225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91563"/>
            <a:ext cx="2973387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0" tIns="45590" rIns="91180" bIns="45590" numCol="1" anchor="b" anchorCtr="0" compatLnSpc="1">
            <a:prstTxWarp prst="textNoShape">
              <a:avLst/>
            </a:prstTxWarp>
          </a:bodyPr>
          <a:lstStyle>
            <a:lvl1pPr algn="r" defTabSz="911225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6DA0FF6C-46D4-4849-8C1E-4707B8ED14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48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doc id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9501188" y="28575"/>
            <a:ext cx="295275" cy="12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911225">
              <a:spcBef>
                <a:spcPct val="0"/>
              </a:spcBef>
              <a:defRPr sz="800" b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pg num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9250363" y="8780463"/>
            <a:ext cx="546100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911225">
              <a:spcBef>
                <a:spcPct val="0"/>
              </a:spcBef>
              <a:defRPr sz="1200" b="0"/>
            </a:lvl1pPr>
          </a:lstStyle>
          <a:p>
            <a:pPr>
              <a:defRPr/>
            </a:pPr>
            <a:fld id="{26DF21E9-D5DB-4F32-8346-727EA7201D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137" name="McK Separator" hidden="1"/>
          <p:cNvSpPr>
            <a:spLocks noChangeShapeType="1"/>
          </p:cNvSpPr>
          <p:nvPr/>
        </p:nvSpPr>
        <p:spPr bwMode="auto">
          <a:xfrm>
            <a:off x="822325" y="1387475"/>
            <a:ext cx="524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4341" name="Rectangle 1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08000" y="131763"/>
            <a:ext cx="5764213" cy="43227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sp>
      <p:sp>
        <p:nvSpPr>
          <p:cNvPr id="5140" name="Rectangle 2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04863" y="4767263"/>
            <a:ext cx="76962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90037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3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g num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3249E9-A03B-4A00-9BC5-24FA5C40D576}" type="slidenum">
              <a:rPr lang="en-US"/>
              <a:pPr/>
              <a:t>0</a:t>
            </a:fld>
            <a:endParaRPr lang="en-US"/>
          </a:p>
        </p:txBody>
      </p:sp>
      <p:sp>
        <p:nvSpPr>
          <p:cNvPr id="107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09588" y="131763"/>
            <a:ext cx="5764212" cy="4322762"/>
          </a:xfrm>
          <a:ln/>
        </p:spPr>
      </p:sp>
      <p:sp>
        <p:nvSpPr>
          <p:cNvPr id="107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28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68" descr="McK_logotype_pos_black_sm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88100" y="576263"/>
            <a:ext cx="2054225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McK Title Elements"/>
          <p:cNvGrpSpPr>
            <a:grpSpLocks/>
          </p:cNvGrpSpPr>
          <p:nvPr/>
        </p:nvGrpSpPr>
        <p:grpSpPr bwMode="auto">
          <a:xfrm>
            <a:off x="2693988" y="2182813"/>
            <a:ext cx="5129212" cy="4602162"/>
            <a:chOff x="1663" y="1348"/>
            <a:chExt cx="3167" cy="2841"/>
          </a:xfrm>
        </p:grpSpPr>
        <p:sp>
          <p:nvSpPr>
            <p:cNvPr id="6" name="McK Confidential" hidden="1"/>
            <p:cNvSpPr txBox="1">
              <a:spLocks noChangeArrowheads="1"/>
            </p:cNvSpPr>
            <p:nvPr userDrawn="1"/>
          </p:nvSpPr>
          <p:spPr bwMode="auto">
            <a:xfrm>
              <a:off x="1663" y="1348"/>
              <a:ext cx="93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defTabSz="933450">
                <a:defRPr/>
              </a:pPr>
              <a:r>
                <a:rPr lang="en-US" sz="1400" b="0"/>
                <a:t>VERTRAULICH</a:t>
              </a:r>
            </a:p>
          </p:txBody>
        </p:sp>
        <p:sp>
          <p:nvSpPr>
            <p:cNvPr id="7" name="McK Document" hidden="1"/>
            <p:cNvSpPr txBox="1">
              <a:spLocks noChangeArrowheads="1"/>
            </p:cNvSpPr>
            <p:nvPr userDrawn="1"/>
          </p:nvSpPr>
          <p:spPr bwMode="auto">
            <a:xfrm>
              <a:off x="1663" y="3049"/>
              <a:ext cx="3167" cy="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defTabSz="933450">
                <a:defRPr/>
              </a:pPr>
              <a:r>
                <a:rPr lang="en-US" sz="1400" b="0"/>
                <a:t>Dokument</a:t>
              </a:r>
            </a:p>
          </p:txBody>
        </p:sp>
        <p:sp>
          <p:nvSpPr>
            <p:cNvPr id="8" name="McK Date" hidden="1"/>
            <p:cNvSpPr txBox="1">
              <a:spLocks noChangeArrowheads="1"/>
            </p:cNvSpPr>
            <p:nvPr userDrawn="1"/>
          </p:nvSpPr>
          <p:spPr bwMode="auto">
            <a:xfrm>
              <a:off x="1663" y="3216"/>
              <a:ext cx="3167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defTabSz="933450">
                <a:defRPr/>
              </a:pPr>
              <a:r>
                <a:rPr lang="en-US" sz="1400" b="0"/>
                <a:t>Date</a:t>
              </a:r>
            </a:p>
          </p:txBody>
        </p:sp>
        <p:sp>
          <p:nvSpPr>
            <p:cNvPr id="9" name="McK Disclaimer" hidden="1"/>
            <p:cNvSpPr>
              <a:spLocks noChangeArrowheads="1"/>
            </p:cNvSpPr>
            <p:nvPr userDrawn="1">
              <p:custDataLst>
                <p:tags r:id="rId1"/>
              </p:custDataLst>
            </p:nvPr>
          </p:nvSpPr>
          <p:spPr bwMode="auto">
            <a:xfrm>
              <a:off x="1663" y="3673"/>
              <a:ext cx="2970" cy="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defTabSz="820738" eaLnBrk="0" hangingPunct="0">
                <a:defRPr/>
              </a:pPr>
              <a:r>
                <a:rPr lang="en-US" sz="900" b="0"/>
                <a:t>Dieser Bericht ist ausschließlich für Mitarbeiter des Klienten bestimmt. Die Verteilung, Zitierung und Vervielfältigung – auch auszugsweise – zum Zwecke der Weitergabe an </a:t>
              </a:r>
              <a:br>
                <a:rPr lang="en-US" sz="900" b="0"/>
              </a:br>
              <a:r>
                <a:rPr lang="en-US" sz="900" b="0"/>
                <a:t>Dritte ist nur mit vorheriger schriftlicher Zustimmung von McKinsey &amp; Company gestattet.</a:t>
              </a:r>
              <a:br>
                <a:rPr lang="en-US" sz="900" b="0"/>
              </a:br>
              <a:r>
                <a:rPr lang="en-US" sz="900" b="0"/>
                <a:t>Die hier zusammengefassten Texte und Grafiken wurden von McKinsey &amp; Company im Rahmen einer Präsentation eingesetzt; sie stellen keine vollständige Dokumentation der Veranstaltung dar.</a:t>
              </a:r>
            </a:p>
          </p:txBody>
        </p:sp>
      </p:grpSp>
      <p:sp>
        <p:nvSpPr>
          <p:cNvPr id="10" name="Rectangle 1060"/>
          <p:cNvSpPr>
            <a:spLocks noChangeArrowheads="1"/>
          </p:cNvSpPr>
          <p:nvPr/>
        </p:nvSpPr>
        <p:spPr bwMode="auto">
          <a:xfrm>
            <a:off x="6388100" y="933450"/>
            <a:ext cx="141922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933450" eaLnBrk="0" hangingPunct="0">
              <a:defRPr/>
            </a:pPr>
            <a:r>
              <a:rPr lang="en-US" sz="900"/>
              <a:t>Copyright 2001</a:t>
            </a:r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693988" y="2757488"/>
            <a:ext cx="5129212" cy="36512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2693988" y="3962400"/>
            <a:ext cx="5129212" cy="2127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oc id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oc id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pg num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F3957-3631-462B-A36C-0ED8FC09EC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8300" y="234950"/>
            <a:ext cx="2197100" cy="228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238" y="234950"/>
            <a:ext cx="6443662" cy="228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oc id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pg num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80E77-E45A-4179-83FE-E7766F514F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88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22238" y="1298575"/>
            <a:ext cx="8793162" cy="12223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oc id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pg num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02EAF-A882-4866-8B0C-27DDDED4BE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oc id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pg num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BF712-6E9A-4379-8A53-CC0095B80E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oc id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pg num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F46AB-0EA9-4437-B2B4-19D319D41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1298575"/>
            <a:ext cx="4319587" cy="1222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225" y="1298575"/>
            <a:ext cx="4321175" cy="1222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oc id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pg num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442DA6-B8D8-41AC-98AE-79C5B64BB2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oc id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pg num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5737E0-0324-47FA-BA29-E30D4E93CD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oc id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pg num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71568-0528-41AA-B241-E195FE1320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c id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pg num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0D093-75BA-4BA3-81D3-AF580C95BD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oc id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pg num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58CD1-BD88-4066-9F63-D054E15718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oc id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pg num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E2FEA-1A86-40AB-9F33-1565B762C6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doc id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620125" y="36513"/>
            <a:ext cx="29527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 b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pg num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643688"/>
            <a:ext cx="1905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200" b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41F72CD-55EA-4060-BD20-D6A21F536BE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2238" y="234950"/>
            <a:ext cx="87931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1298575"/>
            <a:ext cx="8793162" cy="122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3" name="McK Slide Elements"/>
          <p:cNvGrpSpPr>
            <a:grpSpLocks/>
          </p:cNvGrpSpPr>
          <p:nvPr/>
        </p:nvGrpSpPr>
        <p:grpSpPr bwMode="auto">
          <a:xfrm>
            <a:off x="122238" y="542925"/>
            <a:ext cx="8793162" cy="6288088"/>
            <a:chOff x="77" y="342"/>
            <a:chExt cx="5539" cy="3961"/>
          </a:xfrm>
        </p:grpSpPr>
        <p:sp>
          <p:nvSpPr>
            <p:cNvPr id="1032" name="McK Measure" hidden="1"/>
            <p:cNvSpPr txBox="1">
              <a:spLocks noChangeArrowheads="1"/>
            </p:cNvSpPr>
            <p:nvPr userDrawn="1"/>
          </p:nvSpPr>
          <p:spPr bwMode="auto">
            <a:xfrm>
              <a:off x="77" y="342"/>
              <a:ext cx="5539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defTabSz="912813">
                <a:defRPr/>
              </a:pPr>
              <a:r>
                <a:rPr lang="en-US" b="0" dirty="0"/>
                <a:t>Unit of measure</a:t>
              </a:r>
            </a:p>
          </p:txBody>
        </p:sp>
        <p:sp>
          <p:nvSpPr>
            <p:cNvPr id="1033" name="McK Footnote" hidden="1"/>
            <p:cNvSpPr txBox="1">
              <a:spLocks noChangeArrowheads="1"/>
            </p:cNvSpPr>
            <p:nvPr userDrawn="1"/>
          </p:nvSpPr>
          <p:spPr bwMode="auto">
            <a:xfrm>
              <a:off x="81" y="4045"/>
              <a:ext cx="5249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585788" indent="-585788" defTabSz="912813">
                <a:tabLst>
                  <a:tab pos="544513" algn="r"/>
                </a:tabLst>
                <a:defRPr/>
              </a:pPr>
              <a:r>
                <a:rPr lang="en-US" sz="1200" b="0" dirty="0">
                  <a:solidFill>
                    <a:srgbClr val="000000"/>
                  </a:solidFill>
                </a:rPr>
                <a:t>	*	Footnote</a:t>
              </a:r>
            </a:p>
            <a:p>
              <a:pPr marL="585788" indent="-585788" defTabSz="912813">
                <a:spcBef>
                  <a:spcPct val="20000"/>
                </a:spcBef>
                <a:tabLst>
                  <a:tab pos="544513" algn="r"/>
                </a:tabLst>
                <a:defRPr/>
              </a:pPr>
              <a:r>
                <a:rPr lang="en-US" sz="1200" b="0" dirty="0">
                  <a:solidFill>
                    <a:srgbClr val="000000"/>
                  </a:solidFill>
                </a:rPr>
                <a:t>	</a:t>
              </a:r>
              <a:r>
                <a:rPr lang="en-US" sz="1200" b="0" dirty="0" err="1">
                  <a:solidFill>
                    <a:srgbClr val="000000"/>
                  </a:solidFill>
                </a:rPr>
                <a:t>Quelle</a:t>
              </a:r>
              <a:r>
                <a:rPr lang="en-US" sz="1200" b="0" dirty="0">
                  <a:solidFill>
                    <a:srgbClr val="000000"/>
                  </a:solidFill>
                </a:rPr>
                <a:t>:	Source</a:t>
              </a:r>
            </a:p>
          </p:txBody>
        </p:sp>
      </p:grpSp>
      <p:grpSp>
        <p:nvGrpSpPr>
          <p:cNvPr id="1031" name="McK Legende" hidden="1"/>
          <p:cNvGrpSpPr>
            <a:grpSpLocks/>
          </p:cNvGrpSpPr>
          <p:nvPr/>
        </p:nvGrpSpPr>
        <p:grpSpPr bwMode="auto">
          <a:xfrm>
            <a:off x="7839075" y="700088"/>
            <a:ext cx="1081088" cy="696912"/>
            <a:chOff x="4839" y="432"/>
            <a:chExt cx="668" cy="430"/>
          </a:xfrm>
        </p:grpSpPr>
        <p:sp>
          <p:nvSpPr>
            <p:cNvPr id="1067" name="Rectangle 43" hidden="1"/>
            <p:cNvSpPr>
              <a:spLocks noChangeArrowheads="1"/>
            </p:cNvSpPr>
            <p:nvPr/>
          </p:nvSpPr>
          <p:spPr bwMode="auto">
            <a:xfrm>
              <a:off x="4839" y="445"/>
              <a:ext cx="227" cy="1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933450">
                <a:defRPr/>
              </a:pPr>
              <a:endParaRPr lang="de-DE" b="0"/>
            </a:p>
          </p:txBody>
        </p:sp>
        <p:sp>
          <p:nvSpPr>
            <p:cNvPr id="1068" name="Rectangle 44" hidden="1"/>
            <p:cNvSpPr>
              <a:spLocks noChangeArrowheads="1"/>
            </p:cNvSpPr>
            <p:nvPr/>
          </p:nvSpPr>
          <p:spPr bwMode="auto">
            <a:xfrm>
              <a:off x="5135" y="432"/>
              <a:ext cx="3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92175" eaLnBrk="0" hangingPunct="0">
                <a:defRPr/>
              </a:pPr>
              <a:r>
                <a:rPr lang="en-US" sz="1400" b="0"/>
                <a:t>Legend</a:t>
              </a:r>
            </a:p>
          </p:txBody>
        </p:sp>
        <p:sp>
          <p:nvSpPr>
            <p:cNvPr id="1069" name="Rectangle 45" hidden="1"/>
            <p:cNvSpPr>
              <a:spLocks noChangeArrowheads="1"/>
            </p:cNvSpPr>
            <p:nvPr/>
          </p:nvSpPr>
          <p:spPr bwMode="auto">
            <a:xfrm>
              <a:off x="5135" y="580"/>
              <a:ext cx="3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92175" eaLnBrk="0" hangingPunct="0">
                <a:defRPr/>
              </a:pPr>
              <a:r>
                <a:rPr lang="en-US" sz="1400" b="0"/>
                <a:t>Legend</a:t>
              </a:r>
            </a:p>
          </p:txBody>
        </p:sp>
        <p:sp>
          <p:nvSpPr>
            <p:cNvPr id="1070" name="Rectangle 46" hidden="1"/>
            <p:cNvSpPr>
              <a:spLocks noChangeArrowheads="1"/>
            </p:cNvSpPr>
            <p:nvPr/>
          </p:nvSpPr>
          <p:spPr bwMode="auto">
            <a:xfrm>
              <a:off x="5135" y="728"/>
              <a:ext cx="3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92175" eaLnBrk="0" hangingPunct="0">
                <a:defRPr/>
              </a:pPr>
              <a:r>
                <a:rPr lang="en-US" sz="1400" b="0"/>
                <a:t>Legend</a:t>
              </a:r>
            </a:p>
          </p:txBody>
        </p:sp>
        <p:sp>
          <p:nvSpPr>
            <p:cNvPr id="1071" name="Rectangle 47" hidden="1"/>
            <p:cNvSpPr>
              <a:spLocks noChangeArrowheads="1"/>
            </p:cNvSpPr>
            <p:nvPr/>
          </p:nvSpPr>
          <p:spPr bwMode="auto">
            <a:xfrm>
              <a:off x="4839" y="595"/>
              <a:ext cx="227" cy="11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933450">
                <a:defRPr/>
              </a:pPr>
              <a:endParaRPr lang="de-DE" b="0"/>
            </a:p>
          </p:txBody>
        </p:sp>
        <p:sp>
          <p:nvSpPr>
            <p:cNvPr id="1072" name="Rectangle 48" hidden="1"/>
            <p:cNvSpPr>
              <a:spLocks noChangeArrowheads="1"/>
            </p:cNvSpPr>
            <p:nvPr/>
          </p:nvSpPr>
          <p:spPr bwMode="auto">
            <a:xfrm>
              <a:off x="4839" y="738"/>
              <a:ext cx="227" cy="11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933450">
                <a:defRPr/>
              </a:pPr>
              <a:endParaRPr lang="de-DE" b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  <p:sldLayoutId id="2147483650" r:id="rId12"/>
  </p:sldLayoutIdLst>
  <p:transition>
    <p:zoom/>
    <p:sndAc>
      <p:endSnd/>
    </p:sndAc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2813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12813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912813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912813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912813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defTabSz="912813" rtl="0" eaLnBrk="0" fontAlgn="base" hangingPunct="0">
        <a:spcBef>
          <a:spcPct val="0"/>
        </a:spcBef>
        <a:spcAft>
          <a:spcPct val="0"/>
        </a:spcAft>
        <a:buSzPct val="12000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47638" indent="-146050" algn="l" defTabSz="912813" rtl="0" eaLnBrk="0" fontAlgn="base" hangingPunct="0">
        <a:spcBef>
          <a:spcPct val="0"/>
        </a:spcBef>
        <a:spcAft>
          <a:spcPct val="0"/>
        </a:spcAft>
        <a:buSzPct val="120000"/>
        <a:buChar char="•"/>
        <a:defRPr sz="1600">
          <a:solidFill>
            <a:schemeClr val="tx1"/>
          </a:solidFill>
          <a:latin typeface="+mn-lt"/>
        </a:defRPr>
      </a:lvl2pPr>
      <a:lvl3pPr marL="301625" indent="-152400" algn="l" defTabSz="912813" rtl="0" eaLnBrk="0" fontAlgn="base" hangingPunct="0">
        <a:spcBef>
          <a:spcPct val="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3pPr>
      <a:lvl4pPr marL="441325" indent="-138113" algn="l" defTabSz="912813" rtl="0" eaLnBrk="0" fontAlgn="base" hangingPunct="0">
        <a:spcBef>
          <a:spcPct val="0"/>
        </a:spcBef>
        <a:spcAft>
          <a:spcPct val="0"/>
        </a:spcAft>
        <a:buSzPct val="89000"/>
        <a:buChar char="•"/>
        <a:defRPr sz="1600">
          <a:solidFill>
            <a:schemeClr val="tx1"/>
          </a:solidFill>
          <a:latin typeface="+mn-lt"/>
        </a:defRPr>
      </a:lvl4pPr>
      <a:lvl5pPr marL="593725" indent="-150813" algn="l" defTabSz="912813" rtl="0" eaLnBrk="0" fontAlgn="base" hangingPunct="0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5pPr>
      <a:lvl6pPr marL="10509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6pPr>
      <a:lvl7pPr marL="15081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7pPr>
      <a:lvl8pPr marL="19653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8pPr>
      <a:lvl9pPr marL="24225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www.youtube.com/watch?v=k9LqWd3kkkM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4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5.png"/><Relationship Id="rId4" Type="http://schemas.openxmlformats.org/officeDocument/2006/relationships/image" Target="../media/image44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6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EFBA6B-8A48-446C-8018-7426BB72D1CE}" type="slidenum">
              <a:rPr lang="en-US"/>
              <a:pPr/>
              <a:t>0</a:t>
            </a:fld>
            <a:endParaRPr lang="en-US" dirty="0"/>
          </a:p>
        </p:txBody>
      </p:sp>
      <p:sp>
        <p:nvSpPr>
          <p:cNvPr id="1074180" name="Rectangle 4"/>
          <p:cNvSpPr>
            <a:spLocks noChangeArrowheads="1"/>
          </p:cNvSpPr>
          <p:nvPr/>
        </p:nvSpPr>
        <p:spPr bwMode="auto">
          <a:xfrm>
            <a:off x="7331075" y="0"/>
            <a:ext cx="1611313" cy="2190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3286" tIns="46643" rIns="93286" bIns="46643" anchor="ctr"/>
          <a:lstStyle/>
          <a:p>
            <a:pPr defTabSz="933450">
              <a:spcBef>
                <a:spcPct val="0"/>
              </a:spcBef>
            </a:pPr>
            <a:endParaRPr lang="de-DE" sz="1200" b="0"/>
          </a:p>
        </p:txBody>
      </p:sp>
      <p:sp>
        <p:nvSpPr>
          <p:cNvPr id="1074181" name="Rectangle 5"/>
          <p:cNvSpPr>
            <a:spLocks noChangeArrowheads="1"/>
          </p:cNvSpPr>
          <p:nvPr/>
        </p:nvSpPr>
        <p:spPr bwMode="auto">
          <a:xfrm>
            <a:off x="8348663" y="6567488"/>
            <a:ext cx="795337" cy="2905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invGray">
          <a:xfrm>
            <a:off x="854043" y="1353697"/>
            <a:ext cx="7412038" cy="426686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8352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3286" tIns="46643" rIns="93286" bIns="46643" anchor="ctr"/>
          <a:lstStyle/>
          <a:p>
            <a:pPr defTabSz="933450">
              <a:spcBef>
                <a:spcPct val="0"/>
              </a:spcBef>
            </a:pPr>
            <a:endParaRPr lang="de-DE" sz="1200" b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350819" y="1353697"/>
            <a:ext cx="7314210" cy="3536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1022" rIns="82045" bIns="41022">
            <a:spAutoFit/>
          </a:bodyPr>
          <a:lstStyle/>
          <a:p>
            <a:pPr algn="l" defTabSz="912813">
              <a:lnSpc>
                <a:spcPct val="110000"/>
              </a:lnSpc>
              <a:spcBef>
                <a:spcPct val="0"/>
              </a:spcBef>
            </a:pPr>
            <a:r>
              <a:rPr lang="en-US" sz="3200" dirty="0" smtClean="0">
                <a:solidFill>
                  <a:schemeClr val="tx2"/>
                </a:solidFill>
              </a:rPr>
              <a:t>MARKETING ANALYTICS </a:t>
            </a:r>
            <a:r>
              <a:rPr lang="en-US" sz="3200" dirty="0">
                <a:solidFill>
                  <a:schemeClr val="tx2"/>
                </a:solidFill>
              </a:rPr>
              <a:t>I</a:t>
            </a:r>
            <a:endParaRPr lang="en-US" sz="3200" dirty="0" smtClean="0">
              <a:solidFill>
                <a:schemeClr val="tx2"/>
              </a:solidFill>
            </a:endParaRP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endParaRPr lang="en-US" sz="1200" dirty="0" smtClean="0">
              <a:solidFill>
                <a:schemeClr val="tx2"/>
              </a:solidFill>
            </a:endParaRP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r>
              <a:rPr lang="en-US" sz="3200" dirty="0" smtClean="0">
                <a:solidFill>
                  <a:schemeClr val="tx2"/>
                </a:solidFill>
              </a:rPr>
              <a:t>SESSION 3:</a:t>
            </a: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r>
              <a:rPr lang="en-US" sz="3200" dirty="0" smtClean="0">
                <a:solidFill>
                  <a:schemeClr val="tx2"/>
                </a:solidFill>
              </a:rPr>
              <a:t>CONSUMER PERCEPTIONS</a:t>
            </a: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endParaRPr lang="en-US" sz="3200" dirty="0" smtClean="0">
              <a:solidFill>
                <a:schemeClr val="tx2"/>
              </a:solidFill>
            </a:endParaRP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tx2"/>
                </a:solidFill>
              </a:rPr>
              <a:t/>
            </a:r>
            <a:br>
              <a:rPr lang="en-US" sz="3200" dirty="0">
                <a:solidFill>
                  <a:schemeClr val="tx2"/>
                </a:solidFill>
              </a:rPr>
            </a:b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3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62507" y="3612715"/>
            <a:ext cx="6100762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342900" indent="-342900" algn="l" defTabSz="912813">
              <a:spcBef>
                <a:spcPct val="0"/>
              </a:spcBef>
              <a:buSzPct val="120000"/>
            </a:pPr>
            <a:endParaRPr lang="en-US" sz="2000" b="0" dirty="0"/>
          </a:p>
          <a:p>
            <a:pPr marL="342900" indent="-342900" algn="l" defTabSz="912813">
              <a:lnSpc>
                <a:spcPct val="130000"/>
              </a:lnSpc>
              <a:spcBef>
                <a:spcPct val="0"/>
              </a:spcBef>
              <a:buSzPct val="120000"/>
            </a:pPr>
            <a:r>
              <a:rPr lang="en-US" sz="2000" b="0" i="1" dirty="0" smtClean="0"/>
              <a:t>Professor </a:t>
            </a:r>
            <a:r>
              <a:rPr lang="en-US" sz="2000" b="0" i="1" dirty="0" err="1" smtClean="0"/>
              <a:t>Sonnier</a:t>
            </a:r>
            <a:endParaRPr lang="en-US" sz="2000" b="0" i="1" dirty="0" smtClean="0"/>
          </a:p>
          <a:p>
            <a:pPr marL="342900" indent="-342900" algn="l" defTabSz="912813">
              <a:lnSpc>
                <a:spcPct val="130000"/>
              </a:lnSpc>
              <a:spcBef>
                <a:spcPct val="0"/>
              </a:spcBef>
              <a:buSzPct val="120000"/>
            </a:pPr>
            <a:r>
              <a:rPr lang="en-US" sz="2000" b="0" i="1" dirty="0"/>
              <a:t>Texas </a:t>
            </a:r>
            <a:r>
              <a:rPr lang="en-US" sz="2000" b="0" i="1" dirty="0" smtClean="0"/>
              <a:t>MSBA </a:t>
            </a:r>
            <a:r>
              <a:rPr lang="en-US" sz="2000" b="0" i="1" dirty="0" smtClean="0"/>
              <a:t>Program</a:t>
            </a:r>
            <a:endParaRPr lang="en-US" sz="2000" b="0" i="1" dirty="0"/>
          </a:p>
          <a:p>
            <a:pPr marL="342900" indent="-342900" algn="l" defTabSz="912813">
              <a:lnSpc>
                <a:spcPct val="130000"/>
              </a:lnSpc>
              <a:spcBef>
                <a:spcPct val="0"/>
              </a:spcBef>
              <a:buSzPct val="120000"/>
            </a:pPr>
            <a:r>
              <a:rPr lang="en-US" sz="2000" b="0" i="1" dirty="0" smtClean="0"/>
              <a:t>Fall </a:t>
            </a:r>
            <a:r>
              <a:rPr lang="en-US" sz="2000" b="0" i="1" dirty="0" smtClean="0"/>
              <a:t>2022</a:t>
            </a:r>
            <a:endParaRPr lang="en-US" sz="2000" b="0" i="1" dirty="0" smtClean="0"/>
          </a:p>
        </p:txBody>
      </p:sp>
    </p:spTree>
    <p:extLst>
      <p:ext uri="{BB962C8B-B14F-4D97-AF65-F5344CB8AC3E}">
        <p14:creationId xmlns:p14="http://schemas.microsoft.com/office/powerpoint/2010/main" val="21339198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7" y="1143000"/>
            <a:ext cx="7334250" cy="55006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3401786" y="1375053"/>
            <a:ext cx="4572000" cy="838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anchor="ctr"/>
          <a:lstStyle/>
          <a:p>
            <a:pPr eaLnBrk="1" hangingPunct="1"/>
            <a:r>
              <a:rPr lang="en-US" sz="2400" dirty="0">
                <a:solidFill>
                  <a:schemeClr val="tx2"/>
                </a:solidFill>
                <a:latin typeface="Arial" charset="0"/>
              </a:rPr>
              <a:t>Signal quality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3390900" y="2658285"/>
            <a:ext cx="4572000" cy="838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anchor="ctr"/>
          <a:lstStyle/>
          <a:p>
            <a:pPr eaLnBrk="1" hangingPunct="1"/>
            <a:r>
              <a:rPr lang="en-US" sz="2400" dirty="0">
                <a:solidFill>
                  <a:schemeClr val="tx2"/>
                </a:solidFill>
                <a:latin typeface="Arial" charset="0"/>
              </a:rPr>
              <a:t>Image that consumers demand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390900" y="4097370"/>
            <a:ext cx="4572000" cy="914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anchor="ctr"/>
          <a:lstStyle/>
          <a:p>
            <a:pPr eaLnBrk="1" hangingPunct="1"/>
            <a:r>
              <a:rPr lang="en-US" sz="2400" dirty="0">
                <a:solidFill>
                  <a:schemeClr val="tx2"/>
                </a:solidFill>
                <a:latin typeface="Arial" charset="0"/>
              </a:rPr>
              <a:t>Valuable asset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401786" y="5494604"/>
            <a:ext cx="4537076" cy="914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anchor="ctr"/>
          <a:lstStyle/>
          <a:p>
            <a:pPr eaLnBrk="1" hangingPunct="1"/>
            <a:r>
              <a:rPr lang="en-US" sz="2400" dirty="0">
                <a:solidFill>
                  <a:schemeClr val="tx2"/>
                </a:solidFill>
                <a:latin typeface="Arial" charset="0"/>
              </a:rPr>
              <a:t>Source </a:t>
            </a:r>
            <a:r>
              <a:rPr lang="en-US" sz="2400" dirty="0" smtClean="0">
                <a:solidFill>
                  <a:schemeClr val="tx2"/>
                </a:solidFill>
                <a:latin typeface="Arial" charset="0"/>
              </a:rPr>
              <a:t>of competitive </a:t>
            </a:r>
            <a:r>
              <a:rPr lang="en-US" sz="2400" dirty="0">
                <a:solidFill>
                  <a:schemeClr val="tx2"/>
                </a:solidFill>
                <a:latin typeface="Arial" charset="0"/>
              </a:rPr>
              <a:t>advantage</a:t>
            </a:r>
          </a:p>
        </p:txBody>
      </p:sp>
      <p:sp>
        <p:nvSpPr>
          <p:cNvPr id="12" name="Rectangle 36"/>
          <p:cNvSpPr>
            <a:spLocks noChangeArrowheads="1"/>
          </p:cNvSpPr>
          <p:nvPr/>
        </p:nvSpPr>
        <p:spPr bwMode="auto">
          <a:xfrm>
            <a:off x="454931" y="407017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The Role of Brands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218963" y="56895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CONSUMER PERCEPTIONS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71157040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75" y="1497525"/>
            <a:ext cx="4262323" cy="225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916912" y="634350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The Role of Brands:  Potential Source of Competitive Advantage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6324" y="5059325"/>
            <a:ext cx="6532474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Leveraging an established brand name for a product line extension yields built in awareness and distribution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Can be risky if extension fails, causing damage to the parent brand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4248" t="19840" r="13202" b="5977"/>
          <a:stretch/>
        </p:blipFill>
        <p:spPr>
          <a:xfrm>
            <a:off x="4669658" y="2110195"/>
            <a:ext cx="4245742" cy="244198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18963" y="56895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CONSUMER PERCEPTIONS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44897652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151918" y="6600144"/>
            <a:ext cx="1905000" cy="182562"/>
          </a:xfrm>
        </p:spPr>
        <p:txBody>
          <a:bodyPr/>
          <a:lstStyle/>
          <a:p>
            <a:fld id="{F03E32A1-09B7-4C1C-B0A0-08163D90A17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/>
          <p:cNvSpPr txBox="1">
            <a:spLocks noGrp="1" noChangeArrowheads="1"/>
          </p:cNvSpPr>
          <p:nvPr>
            <p:ph type="title"/>
          </p:nvPr>
        </p:nvSpPr>
        <p:spPr bwMode="gray">
          <a:xfrm>
            <a:off x="122238" y="158748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/>
              <a:t>MARKETING ANALYTICS</a:t>
            </a:r>
            <a:endParaRPr lang="en-US" kern="0" dirty="0" smtClean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588959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Types of Customer Value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1262741" y="2035633"/>
            <a:ext cx="2209800" cy="1208314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508493" y="1256211"/>
            <a:ext cx="2471057" cy="1621971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1021" y="1909351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Functional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53879" y="3103504"/>
            <a:ext cx="2427523" cy="1404257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4640" y="3636355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Customer Value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544812" y="5010690"/>
            <a:ext cx="2498271" cy="1621971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50947" y="5668184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Experiential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501270" y="3138341"/>
            <a:ext cx="2503716" cy="1621971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10128" y="3768073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Value in Use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4056735" y="1128419"/>
            <a:ext cx="3374572" cy="3789135"/>
          </a:xfrm>
          <a:prstGeom prst="rect">
            <a:avLst/>
          </a:prstGeom>
          <a:solidFill>
            <a:schemeClr val="accent3">
              <a:lumMod val="95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57223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138988" y="6472238"/>
            <a:ext cx="1905000" cy="287791"/>
          </a:xfrm>
          <a:prstGeom prst="rect">
            <a:avLst/>
          </a:prstGeom>
          <a:noFill/>
        </p:spPr>
        <p:txBody>
          <a:bodyPr/>
          <a:lstStyle/>
          <a:p>
            <a:pPr algn="r"/>
            <a:fld id="{BF4647DC-4070-4056-91FB-242502197840}" type="slidenum">
              <a:rPr lang="en-US" sz="1050" b="0"/>
              <a:pPr algn="r"/>
              <a:t>12</a:t>
            </a:fld>
            <a:endParaRPr lang="en-US" sz="1050" b="0" dirty="0"/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2" cstate="print"/>
          <a:srcRect t="15334" r="44444" b="5556"/>
          <a:stretch>
            <a:fillRect/>
          </a:stretch>
        </p:blipFill>
        <p:spPr bwMode="auto">
          <a:xfrm>
            <a:off x="152400" y="1440542"/>
            <a:ext cx="4648200" cy="4137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5029200" y="1440542"/>
            <a:ext cx="4114800" cy="3070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i="1" dirty="0"/>
              <a:t>Peter </a:t>
            </a:r>
            <a:r>
              <a:rPr lang="en-US" sz="1400" i="1" dirty="0" err="1"/>
              <a:t>Kessner</a:t>
            </a:r>
            <a:r>
              <a:rPr lang="en-US" sz="1400" i="1" dirty="0"/>
              <a:t>, a devout environmentalist, bought a Honda Civic hybrid four years ago to show everyone that he wants to save the planet. The only problem: no one noticed, since, other than the hybrid badge on the trunk, it looked like a regular Civic. So he traded it in for a Toyota Prius. Suddenly, strangers began stopping him on the street to ask about his hybrid, with its space-age styling and miserly mileage. "That's a big part of why I bought the Prius," says the Floral Park, N.Y., retiree. . . . The Honda, on the other hand, didn't deliver what </a:t>
            </a:r>
            <a:r>
              <a:rPr lang="en-US" sz="1400" i="1" dirty="0" err="1"/>
              <a:t>Kessner</a:t>
            </a:r>
            <a:r>
              <a:rPr lang="en-US" sz="1400" i="1" dirty="0"/>
              <a:t> craved: green street cred. "If I'm driving a hybrid," he says, "I want people to know it." </a:t>
            </a:r>
          </a:p>
        </p:txBody>
      </p:sp>
      <p:pic>
        <p:nvPicPr>
          <p:cNvPr id="11" name="Picture 2" descr="http://www.thetruthaboutcars.com/wp-content/uploads/2009/05/thaaank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4301" y="4855032"/>
            <a:ext cx="2264595" cy="1752323"/>
          </a:xfrm>
          <a:prstGeom prst="rect">
            <a:avLst/>
          </a:prstGeom>
          <a:noFill/>
        </p:spPr>
      </p:pic>
      <p:sp>
        <p:nvSpPr>
          <p:cNvPr id="12" name="Rectangle 4"/>
          <p:cNvSpPr txBox="1">
            <a:spLocks noChangeArrowheads="1"/>
          </p:cNvSpPr>
          <p:nvPr/>
        </p:nvSpPr>
        <p:spPr bwMode="gray">
          <a:xfrm>
            <a:off x="122238" y="216016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CONSUMER PERCEPTIONS</a:t>
            </a:r>
          </a:p>
        </p:txBody>
      </p:sp>
      <p:sp>
        <p:nvSpPr>
          <p:cNvPr id="13" name="Rectangle 36"/>
          <p:cNvSpPr>
            <a:spLocks noChangeArrowheads="1"/>
          </p:cNvSpPr>
          <p:nvPr/>
        </p:nvSpPr>
        <p:spPr bwMode="auto">
          <a:xfrm>
            <a:off x="476250" y="646226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Experiential Value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75709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7"/>
          <a:stretch/>
        </p:blipFill>
        <p:spPr>
          <a:xfrm>
            <a:off x="2665391" y="1511804"/>
            <a:ext cx="3478093" cy="4806061"/>
          </a:xfrm>
          <a:prstGeom prst="rect">
            <a:avLst/>
          </a:prstGeom>
        </p:spPr>
      </p:pic>
      <p:sp>
        <p:nvSpPr>
          <p:cNvPr id="8" name="Rectangle 4"/>
          <p:cNvSpPr txBox="1">
            <a:spLocks noChangeArrowheads="1"/>
          </p:cNvSpPr>
          <p:nvPr/>
        </p:nvSpPr>
        <p:spPr bwMode="gray">
          <a:xfrm>
            <a:off x="122238" y="158748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THE DECISION MAKING PROCESS</a:t>
            </a: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476249" y="588958"/>
            <a:ext cx="7856379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Experiential Value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74740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3254863" y="2329551"/>
            <a:ext cx="10886" cy="347254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auto">
          <a:xfrm flipH="1">
            <a:off x="3254863" y="5802096"/>
            <a:ext cx="43651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auto">
          <a:xfrm>
            <a:off x="3265749" y="3853551"/>
            <a:ext cx="2579915" cy="19485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55407" y="2329551"/>
            <a:ext cx="892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92071" y="5850531"/>
            <a:ext cx="1186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Quantity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78219" y="4997100"/>
            <a:ext cx="119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</a:t>
            </a:r>
            <a:r>
              <a:rPr lang="en-US" baseline="-25000" dirty="0" err="1" smtClean="0"/>
              <a:t>Civic</a:t>
            </a:r>
            <a:r>
              <a:rPr lang="en-US" baseline="-25000" dirty="0" smtClean="0"/>
              <a:t> Hybrid</a:t>
            </a:r>
            <a:endParaRPr lang="en-US" baseline="-25000" dirty="0"/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3254863" y="2668105"/>
            <a:ext cx="4212772" cy="314487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28693" y="4658546"/>
            <a:ext cx="119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</a:t>
            </a:r>
            <a:r>
              <a:rPr lang="en-US" baseline="-25000" dirty="0" err="1" smtClean="0"/>
              <a:t>Prius</a:t>
            </a:r>
            <a:endParaRPr lang="en-US" baseline="-25000" dirty="0"/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3265749" y="4582894"/>
            <a:ext cx="1001486" cy="1088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4267235" y="4593780"/>
            <a:ext cx="0" cy="120831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2623492" y="4424503"/>
            <a:ext cx="892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31163" y="5877196"/>
            <a:ext cx="892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310775" y="4593780"/>
            <a:ext cx="1534889" cy="1088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5834815" y="4626434"/>
            <a:ext cx="0" cy="120831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5415675" y="5877196"/>
            <a:ext cx="892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Q’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 bwMode="auto">
          <a:xfrm>
            <a:off x="4267231" y="3396316"/>
            <a:ext cx="0" cy="120831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3287517" y="3407202"/>
            <a:ext cx="1001486" cy="1088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2634374" y="3216153"/>
            <a:ext cx="892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P’</a:t>
            </a:r>
            <a:endParaRPr lang="en-US" dirty="0"/>
          </a:p>
        </p:txBody>
      </p:sp>
      <p:sp>
        <p:nvSpPr>
          <p:cNvPr id="37" name="Left Brace 36"/>
          <p:cNvSpPr/>
          <p:nvPr/>
        </p:nvSpPr>
        <p:spPr bwMode="auto">
          <a:xfrm>
            <a:off x="2400924" y="3396316"/>
            <a:ext cx="274323" cy="1219236"/>
          </a:xfrm>
          <a:prstGeom prst="leftBrace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9457" y="3825771"/>
            <a:ext cx="1393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Brand Value</a:t>
            </a:r>
            <a:endParaRPr lang="en-US" dirty="0"/>
          </a:p>
        </p:txBody>
      </p:sp>
      <p:sp>
        <p:nvSpPr>
          <p:cNvPr id="30" name="Rectangle 4"/>
          <p:cNvSpPr txBox="1">
            <a:spLocks noChangeArrowheads="1"/>
          </p:cNvSpPr>
          <p:nvPr/>
        </p:nvSpPr>
        <p:spPr bwMode="gray">
          <a:xfrm>
            <a:off x="122238" y="216016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CONSUMER PERCEPTIONS</a:t>
            </a:r>
          </a:p>
        </p:txBody>
      </p:sp>
      <p:sp>
        <p:nvSpPr>
          <p:cNvPr id="33" name="Rectangle 36"/>
          <p:cNvSpPr>
            <a:spLocks noChangeArrowheads="1"/>
          </p:cNvSpPr>
          <p:nvPr/>
        </p:nvSpPr>
        <p:spPr bwMode="auto">
          <a:xfrm>
            <a:off x="476250" y="646226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Experiential Value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38876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2" grpId="0"/>
      <p:bldP spid="36" grpId="0"/>
      <p:bldP spid="37" grpId="0" animBg="1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1" name="Straight Connector 10"/>
          <p:cNvCxnSpPr>
            <a:cxnSpLocks noChangeAspect="1"/>
          </p:cNvCxnSpPr>
          <p:nvPr/>
        </p:nvCxnSpPr>
        <p:spPr bwMode="auto">
          <a:xfrm>
            <a:off x="1019043" y="2611995"/>
            <a:ext cx="0" cy="28951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 bwMode="auto">
          <a:xfrm flipH="1">
            <a:off x="1019043" y="5509120"/>
            <a:ext cx="29718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ChangeAspect="1"/>
          </p:cNvCxnSpPr>
          <p:nvPr/>
        </p:nvCxnSpPr>
        <p:spPr bwMode="auto">
          <a:xfrm>
            <a:off x="1042727" y="4574732"/>
            <a:ext cx="1232849" cy="93114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spect="1"/>
          </p:cNvSpPr>
          <p:nvPr/>
        </p:nvSpPr>
        <p:spPr>
          <a:xfrm>
            <a:off x="658623" y="2281190"/>
            <a:ext cx="816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Price</a:t>
            </a:r>
            <a:endParaRPr lang="en-US" dirty="0"/>
          </a:p>
        </p:txBody>
      </p:sp>
      <p:sp>
        <p:nvSpPr>
          <p:cNvPr id="15" name="TextBox 14"/>
          <p:cNvSpPr txBox="1">
            <a:spLocks noChangeAspect="1"/>
          </p:cNvSpPr>
          <p:nvPr/>
        </p:nvSpPr>
        <p:spPr>
          <a:xfrm>
            <a:off x="3615093" y="5578542"/>
            <a:ext cx="1084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Quantity</a:t>
            </a:r>
            <a:endParaRPr lang="en-US" dirty="0"/>
          </a:p>
        </p:txBody>
      </p:sp>
      <p:sp>
        <p:nvSpPr>
          <p:cNvPr id="16" name="TextBox 15"/>
          <p:cNvSpPr txBox="1">
            <a:spLocks noChangeAspect="1"/>
          </p:cNvSpPr>
          <p:nvPr/>
        </p:nvSpPr>
        <p:spPr>
          <a:xfrm>
            <a:off x="1640303" y="5023516"/>
            <a:ext cx="815213" cy="23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</a:t>
            </a:r>
            <a:r>
              <a:rPr lang="en-US" baseline="-25000" dirty="0" err="1" smtClean="0"/>
              <a:t>Civic</a:t>
            </a:r>
            <a:r>
              <a:rPr lang="en-US" baseline="-25000" dirty="0" smtClean="0"/>
              <a:t> Hybrid</a:t>
            </a:r>
            <a:endParaRPr lang="en-US" baseline="-25000" dirty="0"/>
          </a:p>
        </p:txBody>
      </p:sp>
      <p:cxnSp>
        <p:nvCxnSpPr>
          <p:cNvPr id="17" name="Straight Connector 16"/>
          <p:cNvCxnSpPr>
            <a:cxnSpLocks noChangeAspect="1"/>
          </p:cNvCxnSpPr>
          <p:nvPr/>
        </p:nvCxnSpPr>
        <p:spPr bwMode="auto">
          <a:xfrm>
            <a:off x="1026448" y="3945554"/>
            <a:ext cx="2064309" cy="154103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 noChangeAspect="1"/>
          </p:cNvSpPr>
          <p:nvPr/>
        </p:nvSpPr>
        <p:spPr>
          <a:xfrm>
            <a:off x="2525423" y="4881739"/>
            <a:ext cx="815213" cy="23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</a:t>
            </a:r>
            <a:r>
              <a:rPr lang="en-US" baseline="-25000" dirty="0" err="1" smtClean="0"/>
              <a:t>Prius</a:t>
            </a:r>
            <a:endParaRPr lang="en-US" baseline="-25000" dirty="0"/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528894" y="4809810"/>
            <a:ext cx="607688" cy="23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22" name="TextBox 21"/>
          <p:cNvSpPr txBox="1">
            <a:spLocks noChangeAspect="1"/>
          </p:cNvSpPr>
          <p:nvPr/>
        </p:nvSpPr>
        <p:spPr>
          <a:xfrm>
            <a:off x="1318831" y="5598189"/>
            <a:ext cx="607688" cy="23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2135166" y="5603609"/>
            <a:ext cx="607688" cy="23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Q’</a:t>
            </a:r>
            <a:endParaRPr lang="en-US" dirty="0"/>
          </a:p>
        </p:txBody>
      </p:sp>
      <p:sp>
        <p:nvSpPr>
          <p:cNvPr id="28" name="TextBox 27"/>
          <p:cNvSpPr txBox="1">
            <a:spLocks noChangeAspect="1"/>
          </p:cNvSpPr>
          <p:nvPr/>
        </p:nvSpPr>
        <p:spPr>
          <a:xfrm>
            <a:off x="573404" y="4248279"/>
            <a:ext cx="607688" cy="23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P’</a:t>
            </a:r>
            <a:endParaRPr lang="en-US" dirty="0"/>
          </a:p>
        </p:txBody>
      </p:sp>
      <p:cxnSp>
        <p:nvCxnSpPr>
          <p:cNvPr id="35" name="Straight Connector 34"/>
          <p:cNvCxnSpPr>
            <a:cxnSpLocks noChangeAspect="1"/>
          </p:cNvCxnSpPr>
          <p:nvPr/>
        </p:nvCxnSpPr>
        <p:spPr bwMode="auto">
          <a:xfrm>
            <a:off x="5234719" y="2564923"/>
            <a:ext cx="0" cy="295819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 noChangeAspect="1"/>
          </p:cNvCxnSpPr>
          <p:nvPr/>
        </p:nvCxnSpPr>
        <p:spPr bwMode="auto">
          <a:xfrm flipH="1">
            <a:off x="5234719" y="5525067"/>
            <a:ext cx="29718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>
            <a:spLocks noChangeAspect="1"/>
          </p:cNvSpPr>
          <p:nvPr/>
        </p:nvSpPr>
        <p:spPr>
          <a:xfrm>
            <a:off x="4826531" y="2220757"/>
            <a:ext cx="816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Price</a:t>
            </a:r>
            <a:endParaRPr lang="en-US" dirty="0"/>
          </a:p>
        </p:txBody>
      </p:sp>
      <p:sp>
        <p:nvSpPr>
          <p:cNvPr id="39" name="TextBox 38"/>
          <p:cNvSpPr txBox="1">
            <a:spLocks noChangeAspect="1"/>
          </p:cNvSpPr>
          <p:nvPr/>
        </p:nvSpPr>
        <p:spPr>
          <a:xfrm>
            <a:off x="7830769" y="5594489"/>
            <a:ext cx="1084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Quantity</a:t>
            </a:r>
            <a:endParaRPr lang="en-US" dirty="0"/>
          </a:p>
        </p:txBody>
      </p:sp>
      <p:sp>
        <p:nvSpPr>
          <p:cNvPr id="41" name="TextBox 40"/>
          <p:cNvSpPr txBox="1">
            <a:spLocks noChangeAspect="1"/>
          </p:cNvSpPr>
          <p:nvPr/>
        </p:nvSpPr>
        <p:spPr>
          <a:xfrm>
            <a:off x="4723092" y="4803768"/>
            <a:ext cx="607688" cy="23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2" name="TextBox 41"/>
          <p:cNvSpPr txBox="1">
            <a:spLocks noChangeAspect="1"/>
          </p:cNvSpPr>
          <p:nvPr/>
        </p:nvSpPr>
        <p:spPr>
          <a:xfrm>
            <a:off x="5516937" y="5635111"/>
            <a:ext cx="607688" cy="23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43" name="TextBox 42"/>
          <p:cNvSpPr txBox="1">
            <a:spLocks noChangeAspect="1"/>
          </p:cNvSpPr>
          <p:nvPr/>
        </p:nvSpPr>
        <p:spPr>
          <a:xfrm>
            <a:off x="6336649" y="5642297"/>
            <a:ext cx="607688" cy="23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Q’</a:t>
            </a:r>
            <a:endParaRPr lang="en-US" dirty="0"/>
          </a:p>
        </p:txBody>
      </p:sp>
      <p:sp>
        <p:nvSpPr>
          <p:cNvPr id="44" name="TextBox 43"/>
          <p:cNvSpPr txBox="1">
            <a:spLocks noChangeAspect="1"/>
          </p:cNvSpPr>
          <p:nvPr/>
        </p:nvSpPr>
        <p:spPr>
          <a:xfrm>
            <a:off x="4746273" y="3567943"/>
            <a:ext cx="607688" cy="23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P’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 bwMode="auto">
          <a:xfrm>
            <a:off x="1066811" y="4996986"/>
            <a:ext cx="1347693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 flipH="1">
            <a:off x="1632072" y="4440954"/>
            <a:ext cx="10886" cy="108216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/>
          <p:cNvCxnSpPr/>
          <p:nvPr/>
        </p:nvCxnSpPr>
        <p:spPr bwMode="auto">
          <a:xfrm>
            <a:off x="2404993" y="5006669"/>
            <a:ext cx="10851" cy="49468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1023265" y="4430928"/>
            <a:ext cx="619693" cy="1002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5258855" y="4996986"/>
            <a:ext cx="1347693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 flipH="1">
            <a:off x="5824116" y="3719741"/>
            <a:ext cx="9602" cy="1803379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/>
          <p:cNvCxnSpPr/>
          <p:nvPr/>
        </p:nvCxnSpPr>
        <p:spPr bwMode="auto">
          <a:xfrm>
            <a:off x="6597037" y="5006669"/>
            <a:ext cx="10851" cy="49468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/>
          <p:nvPr/>
        </p:nvCxnSpPr>
        <p:spPr bwMode="auto">
          <a:xfrm>
            <a:off x="5851229" y="3925140"/>
            <a:ext cx="898173" cy="1430214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 flipH="1">
            <a:off x="5227314" y="3719741"/>
            <a:ext cx="596802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/>
          <p:cNvCxnSpPr/>
          <p:nvPr/>
        </p:nvCxnSpPr>
        <p:spPr bwMode="auto">
          <a:xfrm>
            <a:off x="5248529" y="2756617"/>
            <a:ext cx="1695808" cy="2790221"/>
          </a:xfrm>
          <a:prstGeom prst="lin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/>
          <p:nvPr/>
        </p:nvCxnSpPr>
        <p:spPr bwMode="auto">
          <a:xfrm>
            <a:off x="5220910" y="3976023"/>
            <a:ext cx="916649" cy="1533097"/>
          </a:xfrm>
          <a:prstGeom prst="lin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TextBox 100"/>
          <p:cNvSpPr txBox="1">
            <a:spLocks noChangeAspect="1"/>
          </p:cNvSpPr>
          <p:nvPr/>
        </p:nvSpPr>
        <p:spPr>
          <a:xfrm>
            <a:off x="5918387" y="4990859"/>
            <a:ext cx="815213" cy="23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</a:t>
            </a:r>
            <a:r>
              <a:rPr lang="en-US" baseline="-25000" dirty="0" err="1" smtClean="0"/>
              <a:t>Civic</a:t>
            </a:r>
            <a:r>
              <a:rPr lang="en-US" baseline="-25000" dirty="0" smtClean="0"/>
              <a:t> Hybrid</a:t>
            </a:r>
            <a:endParaRPr lang="en-US" baseline="-25000" dirty="0"/>
          </a:p>
        </p:txBody>
      </p:sp>
      <p:sp>
        <p:nvSpPr>
          <p:cNvPr id="102" name="TextBox 101"/>
          <p:cNvSpPr txBox="1">
            <a:spLocks noChangeAspect="1"/>
          </p:cNvSpPr>
          <p:nvPr/>
        </p:nvSpPr>
        <p:spPr>
          <a:xfrm>
            <a:off x="6478596" y="4716070"/>
            <a:ext cx="815213" cy="23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</a:t>
            </a:r>
            <a:r>
              <a:rPr lang="en-US" baseline="-25000" dirty="0" err="1" smtClean="0"/>
              <a:t>Prius</a:t>
            </a:r>
            <a:endParaRPr lang="en-US" baseline="-25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1147443" y="1677127"/>
            <a:ext cx="3000014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Demand More Responsive to Price Changes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454009" y="1707419"/>
            <a:ext cx="2864386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Demand Less Responsive to Price Changes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019043" y="6048417"/>
            <a:ext cx="3128414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Smaller price change required to close quantity gap.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482183" y="6059303"/>
            <a:ext cx="3128414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Larger price change required to close same quantity gap.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5" name="Rectangle 4"/>
          <p:cNvSpPr txBox="1">
            <a:spLocks noChangeArrowheads="1"/>
          </p:cNvSpPr>
          <p:nvPr/>
        </p:nvSpPr>
        <p:spPr bwMode="gray">
          <a:xfrm>
            <a:off x="122238" y="278680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CONSUMER PERCEPTIONS</a:t>
            </a:r>
          </a:p>
        </p:txBody>
      </p:sp>
      <p:sp>
        <p:nvSpPr>
          <p:cNvPr id="46" name="Rectangle 36"/>
          <p:cNvSpPr>
            <a:spLocks noChangeArrowheads="1"/>
          </p:cNvSpPr>
          <p:nvPr/>
        </p:nvSpPr>
        <p:spPr bwMode="auto">
          <a:xfrm>
            <a:off x="476250" y="708890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Experiential Value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89918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gray">
          <a:xfrm>
            <a:off x="122238" y="216016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CONSUMER PERCEPTIONS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646226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Quantifying Experiential Value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670179" y="204340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178609"/>
              </p:ext>
            </p:extLst>
          </p:nvPr>
        </p:nvGraphicFramePr>
        <p:xfrm>
          <a:off x="2012768" y="1266909"/>
          <a:ext cx="3971640" cy="1378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69" name="Equation" r:id="rId3" imgW="1396800" imgH="482400" progId="Equation.DSMT4">
                  <p:embed/>
                </p:oleObj>
              </mc:Choice>
              <mc:Fallback>
                <p:oleObj name="Equation" r:id="rId3" imgW="1396800" imgH="482400" progId="Equation.DSMT4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2768" y="1266909"/>
                        <a:ext cx="3971640" cy="13783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6490" y="2951628"/>
            <a:ext cx="664521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Find the price difference that sets </a:t>
            </a:r>
            <a:r>
              <a:rPr lang="en-US" i="1" dirty="0" err="1" smtClean="0">
                <a:solidFill>
                  <a:schemeClr val="tx2">
                    <a:lumMod val="75000"/>
                  </a:schemeClr>
                </a:solidFill>
              </a:rPr>
              <a:t>Q</a:t>
            </a:r>
            <a:r>
              <a:rPr lang="en-US" i="1" baseline="30000" dirty="0" err="1" smtClean="0">
                <a:solidFill>
                  <a:schemeClr val="tx2">
                    <a:lumMod val="75000"/>
                  </a:schemeClr>
                </a:solidFill>
              </a:rPr>
              <a:t>brand</a:t>
            </a:r>
            <a:r>
              <a:rPr lang="en-US" i="1" baseline="30000" dirty="0" smtClean="0">
                <a:solidFill>
                  <a:schemeClr val="tx2">
                    <a:lumMod val="75000"/>
                  </a:schemeClr>
                </a:solidFill>
              </a:rPr>
              <a:t> 1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en-US" i="1" dirty="0" err="1" smtClean="0">
                <a:solidFill>
                  <a:schemeClr val="tx2">
                    <a:lumMod val="75000"/>
                  </a:schemeClr>
                </a:solidFill>
              </a:rPr>
              <a:t>Q</a:t>
            </a:r>
            <a:r>
              <a:rPr lang="en-US" i="1" baseline="30000" dirty="0" err="1" smtClean="0">
                <a:solidFill>
                  <a:schemeClr val="tx2">
                    <a:lumMod val="75000"/>
                  </a:schemeClr>
                </a:solidFill>
              </a:rPr>
              <a:t>brand</a:t>
            </a:r>
            <a:r>
              <a:rPr lang="en-US" i="1" baseline="30000" dirty="0" smtClean="0">
                <a:solidFill>
                  <a:schemeClr val="tx2">
                    <a:lumMod val="75000"/>
                  </a:schemeClr>
                </a:solidFill>
              </a:rPr>
              <a:t> 2</a:t>
            </a:r>
            <a:endParaRPr lang="en-US" i="1" baseline="300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42026"/>
              </p:ext>
            </p:extLst>
          </p:nvPr>
        </p:nvGraphicFramePr>
        <p:xfrm>
          <a:off x="1881960" y="3763599"/>
          <a:ext cx="5030761" cy="2363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70" name="Equation" r:id="rId5" imgW="1765080" imgH="825480" progId="Equation.DSMT4">
                  <p:embed/>
                </p:oleObj>
              </mc:Choice>
              <mc:Fallback>
                <p:oleObj name="Equation" r:id="rId5" imgW="1765080" imgH="825480" progId="Equation.DSMT4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960" y="3763599"/>
                        <a:ext cx="5030761" cy="23636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60757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gray">
          <a:xfrm>
            <a:off x="122238" y="216016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CONSUMER PERCEPTIONS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646226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Quantifying Experiential Value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670179" y="204340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138650"/>
              </p:ext>
            </p:extLst>
          </p:nvPr>
        </p:nvGraphicFramePr>
        <p:xfrm>
          <a:off x="2675247" y="1215557"/>
          <a:ext cx="2833299" cy="983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13" name="Equation" r:id="rId3" imgW="1396800" imgH="482400" progId="Equation.DSMT4">
                  <p:embed/>
                </p:oleObj>
              </mc:Choice>
              <mc:Fallback>
                <p:oleObj name="Equation" r:id="rId3" imgW="1396800" imgH="482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5247" y="1215557"/>
                        <a:ext cx="2833299" cy="9832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 bwMode="auto">
          <a:xfrm>
            <a:off x="1678022" y="2329551"/>
            <a:ext cx="10886" cy="347254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auto">
          <a:xfrm flipH="1" flipV="1">
            <a:off x="1670179" y="5802094"/>
            <a:ext cx="5949852" cy="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auto">
          <a:xfrm>
            <a:off x="1716123" y="4582894"/>
            <a:ext cx="4129541" cy="121920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23865" y="1964502"/>
            <a:ext cx="892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Price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647246" y="5643703"/>
            <a:ext cx="1186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Quantity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90021" y="5258072"/>
            <a:ext cx="119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</a:t>
            </a:r>
            <a:r>
              <a:rPr lang="en-US" baseline="30000" dirty="0" err="1" smtClean="0"/>
              <a:t>brand</a:t>
            </a:r>
            <a:r>
              <a:rPr lang="en-US" baseline="30000" dirty="0" smtClean="0"/>
              <a:t> 2</a:t>
            </a:r>
            <a:endParaRPr lang="en-US" baseline="30000" dirty="0"/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1670179" y="3993502"/>
            <a:ext cx="5766319" cy="179431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251700" y="6046473"/>
            <a:ext cx="548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641589" y="6070857"/>
            <a:ext cx="548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80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43651" y="4842872"/>
            <a:ext cx="119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</a:t>
            </a:r>
            <a:r>
              <a:rPr lang="en-US" baseline="30000" dirty="0" err="1" smtClean="0"/>
              <a:t>brand</a:t>
            </a:r>
            <a:r>
              <a:rPr lang="en-US" baseline="30000" dirty="0" smtClean="0"/>
              <a:t> 1</a:t>
            </a:r>
            <a:endParaRPr lang="en-US" baseline="30000" dirty="0"/>
          </a:p>
        </p:txBody>
      </p:sp>
      <p:sp>
        <p:nvSpPr>
          <p:cNvPr id="37" name="TextBox 36"/>
          <p:cNvSpPr txBox="1"/>
          <p:nvPr/>
        </p:nvSpPr>
        <p:spPr>
          <a:xfrm>
            <a:off x="1243437" y="4396937"/>
            <a:ext cx="548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255878" y="3840209"/>
            <a:ext cx="548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50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1678798" y="4912857"/>
            <a:ext cx="3135798" cy="71299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2855167" y="4364128"/>
            <a:ext cx="771" cy="143796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/>
          <p:nvPr/>
        </p:nvCxnSpPr>
        <p:spPr bwMode="auto">
          <a:xfrm>
            <a:off x="1688908" y="4358352"/>
            <a:ext cx="1166259" cy="577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9412498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143" t="8095" r="18809" b="4922"/>
          <a:stretch/>
        </p:blipFill>
        <p:spPr>
          <a:xfrm>
            <a:off x="1110342" y="1839886"/>
            <a:ext cx="6313715" cy="4474028"/>
          </a:xfrm>
          <a:prstGeom prst="rect">
            <a:avLst/>
          </a:prstGeom>
        </p:spPr>
      </p:pic>
      <p:sp>
        <p:nvSpPr>
          <p:cNvPr id="9" name="Rectangle 4"/>
          <p:cNvSpPr txBox="1">
            <a:spLocks noChangeArrowheads="1"/>
          </p:cNvSpPr>
          <p:nvPr/>
        </p:nvSpPr>
        <p:spPr bwMode="gray">
          <a:xfrm>
            <a:off x="122238" y="216016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CONSUMER PERCEPTIONS</a:t>
            </a:r>
          </a:p>
        </p:txBody>
      </p:sp>
      <p:sp>
        <p:nvSpPr>
          <p:cNvPr id="10" name="Rectangle 36"/>
          <p:cNvSpPr>
            <a:spLocks noChangeArrowheads="1"/>
          </p:cNvSpPr>
          <p:nvPr/>
        </p:nvSpPr>
        <p:spPr bwMode="auto">
          <a:xfrm>
            <a:off x="476250" y="646226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Experiential Value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0184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5" name="Content Placeholder 3" descr="Morton salt plant.jp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307975" y="1987550"/>
            <a:ext cx="6056440" cy="4678363"/>
          </a:xfrm>
          <a:effectLst>
            <a:softEdge rad="112500"/>
          </a:effectLst>
        </p:spPr>
      </p:pic>
      <p:pic>
        <p:nvPicPr>
          <p:cNvPr id="6" name="Picture 5" descr="sal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6838" y="2733675"/>
            <a:ext cx="2539999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63550" y="582809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What is This?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gray">
          <a:xfrm>
            <a:off x="122238" y="216016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CONSUMER PERCEPTIONS</a:t>
            </a:r>
          </a:p>
        </p:txBody>
      </p:sp>
    </p:spTree>
    <p:extLst>
      <p:ext uri="{BB962C8B-B14F-4D97-AF65-F5344CB8AC3E}">
        <p14:creationId xmlns:p14="http://schemas.microsoft.com/office/powerpoint/2010/main" val="227339941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388" y="1627324"/>
            <a:ext cx="789622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Box 44"/>
          <p:cNvSpPr txBox="1"/>
          <p:nvPr/>
        </p:nvSpPr>
        <p:spPr>
          <a:xfrm>
            <a:off x="973477" y="4827806"/>
            <a:ext cx="7369629" cy="181588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At same price, Prius gets 10% more market share in Seattle compared to Civic Hybrid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At high demand elasticities a $430 price premium is required to close the share difference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At low demand elasticities a $1,291 price premium is required to close the share difference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gray">
          <a:xfrm>
            <a:off x="122238" y="216016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CONSUMER PERCEPTIONS</a:t>
            </a:r>
          </a:p>
        </p:txBody>
      </p:sp>
      <p:sp>
        <p:nvSpPr>
          <p:cNvPr id="10" name="Rectangle 36"/>
          <p:cNvSpPr>
            <a:spLocks noChangeArrowheads="1"/>
          </p:cNvSpPr>
          <p:nvPr/>
        </p:nvSpPr>
        <p:spPr bwMode="auto">
          <a:xfrm>
            <a:off x="476250" y="646226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Experiential Value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52740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377" y="1592157"/>
            <a:ext cx="789622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Box 44"/>
          <p:cNvSpPr txBox="1"/>
          <p:nvPr/>
        </p:nvSpPr>
        <p:spPr>
          <a:xfrm>
            <a:off x="973477" y="4827806"/>
            <a:ext cx="7369629" cy="181588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At same price, Prius gets 33% more market share in Boulder compared to Civic Hybrid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At high demand elasticities a $1,400 price premium is required to close the share difference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At low demand elasticities a $4,200 price premium is required to close the share difference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gray">
          <a:xfrm>
            <a:off x="122238" y="216016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CONSUMER PERCEPTIONS</a:t>
            </a:r>
          </a:p>
        </p:txBody>
      </p:sp>
      <p:sp>
        <p:nvSpPr>
          <p:cNvPr id="10" name="Rectangle 36"/>
          <p:cNvSpPr>
            <a:spLocks noChangeArrowheads="1"/>
          </p:cNvSpPr>
          <p:nvPr/>
        </p:nvSpPr>
        <p:spPr bwMode="auto">
          <a:xfrm>
            <a:off x="476250" y="646226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Experiential Value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83640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037" t="11194" r="45782" b="8004"/>
          <a:stretch/>
        </p:blipFill>
        <p:spPr>
          <a:xfrm>
            <a:off x="2170546" y="1847274"/>
            <a:ext cx="3888508" cy="3648364"/>
          </a:xfrm>
          <a:prstGeom prst="rect">
            <a:avLst/>
          </a:prstGeom>
        </p:spPr>
      </p:pic>
      <p:sp>
        <p:nvSpPr>
          <p:cNvPr id="7" name="Rectangle 4"/>
          <p:cNvSpPr txBox="1">
            <a:spLocks noChangeArrowheads="1"/>
          </p:cNvSpPr>
          <p:nvPr/>
        </p:nvSpPr>
        <p:spPr bwMode="gray">
          <a:xfrm>
            <a:off x="122238" y="216016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CONSUMER PERCEPTIONS</a:t>
            </a: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476250" y="646226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Visualizing Perceptions and Preferences</a:t>
            </a:r>
            <a:endParaRPr lang="en-US" sz="1800" i="1" dirty="0">
              <a:solidFill>
                <a:schemeClr val="tx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3618675" y="2865252"/>
            <a:ext cx="664029" cy="71845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4957618" y="3050309"/>
            <a:ext cx="228600" cy="239486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9852124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3603" y="66547"/>
            <a:ext cx="8793162" cy="292388"/>
          </a:xfrm>
        </p:spPr>
        <p:txBody>
          <a:bodyPr/>
          <a:lstStyle/>
          <a:p>
            <a:r>
              <a:rPr lang="en-US" dirty="0" smtClean="0"/>
              <a:t>CONSUMER PERCEPTIONS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350837" y="462311"/>
            <a:ext cx="8118247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Beer Ratings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8" name="Picture 6" descr="http://brucemctague.com/wp-content/uploads/2011/07/heineken-beer.jpg"/>
          <p:cNvPicPr>
            <a:picLocks noChangeAspect="1" noChangeArrowheads="1"/>
          </p:cNvPicPr>
          <p:nvPr/>
        </p:nvPicPr>
        <p:blipFill>
          <a:blip r:embed="rId2" cstate="print"/>
          <a:srcRect l="27273" r="27273"/>
          <a:stretch>
            <a:fillRect/>
          </a:stretch>
        </p:blipFill>
        <p:spPr bwMode="auto">
          <a:xfrm>
            <a:off x="1281962" y="1242809"/>
            <a:ext cx="762000" cy="2095500"/>
          </a:xfrm>
          <a:prstGeom prst="rect">
            <a:avLst/>
          </a:prstGeom>
          <a:noFill/>
        </p:spPr>
      </p:pic>
      <p:pic>
        <p:nvPicPr>
          <p:cNvPr id="9" name="Picture 8" descr="http://media.independentmail.com/media/img/photos/2010/04/08/shinerbock_t6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84496" y="3817822"/>
            <a:ext cx="652066" cy="2362200"/>
          </a:xfrm>
          <a:prstGeom prst="rect">
            <a:avLst/>
          </a:prstGeom>
          <a:noFill/>
        </p:spPr>
      </p:pic>
      <p:pic>
        <p:nvPicPr>
          <p:cNvPr id="10" name="Picture 10" descr="http://www.jannorris.com/wp-content/uploads/2011/03/guinness-bottle.jpg"/>
          <p:cNvPicPr>
            <a:picLocks noChangeAspect="1" noChangeArrowheads="1"/>
          </p:cNvPicPr>
          <p:nvPr/>
        </p:nvPicPr>
        <p:blipFill>
          <a:blip r:embed="rId4" cstate="print"/>
          <a:srcRect l="16600" t="8791" r="17000"/>
          <a:stretch>
            <a:fillRect/>
          </a:stretch>
        </p:blipFill>
        <p:spPr bwMode="auto">
          <a:xfrm>
            <a:off x="6442452" y="1382042"/>
            <a:ext cx="914400" cy="2286000"/>
          </a:xfrm>
          <a:prstGeom prst="rect">
            <a:avLst/>
          </a:prstGeom>
          <a:noFill/>
        </p:spPr>
      </p:pic>
      <p:pic>
        <p:nvPicPr>
          <p:cNvPr id="11" name="Picture 12" descr="http://www.lemarkbbc.com/images/bottles/521_Samuel%20Adam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7587" y="3907928"/>
            <a:ext cx="715169" cy="2590800"/>
          </a:xfrm>
          <a:prstGeom prst="rect">
            <a:avLst/>
          </a:prstGeom>
          <a:noFill/>
        </p:spPr>
      </p:pic>
      <p:pic>
        <p:nvPicPr>
          <p:cNvPr id="12" name="Picture 14" descr="http://www.crackedkettle.com/store/images/corona.jpg"/>
          <p:cNvPicPr>
            <a:picLocks noChangeAspect="1" noChangeArrowheads="1"/>
          </p:cNvPicPr>
          <p:nvPr/>
        </p:nvPicPr>
        <p:blipFill>
          <a:blip r:embed="rId6" cstate="print"/>
          <a:srcRect l="12749" r="33068"/>
          <a:stretch>
            <a:fillRect/>
          </a:stretch>
        </p:blipFill>
        <p:spPr bwMode="auto">
          <a:xfrm>
            <a:off x="4903053" y="1382042"/>
            <a:ext cx="665692" cy="2819400"/>
          </a:xfrm>
          <a:prstGeom prst="rect">
            <a:avLst/>
          </a:prstGeom>
          <a:noFill/>
        </p:spPr>
      </p:pic>
      <p:pic>
        <p:nvPicPr>
          <p:cNvPr id="41988" name="Picture 4" descr="http://thebearbrewpub.com/wp-content/uploads/2013/07/budlight_1200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3" r="38043"/>
          <a:stretch/>
        </p:blipFill>
        <p:spPr bwMode="auto">
          <a:xfrm>
            <a:off x="2652759" y="1983346"/>
            <a:ext cx="674077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res.cloudinary.com/ratebeer/image/upload/w_120,c_limit/beer_424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94" y="3668042"/>
            <a:ext cx="711037" cy="262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4" name="Picture 10" descr="http://www.icsbrands.com/Images/Golden/RollingRock/Bottle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5"/>
          <a:stretch/>
        </p:blipFill>
        <p:spPr bwMode="auto">
          <a:xfrm>
            <a:off x="3664076" y="3338309"/>
            <a:ext cx="764853" cy="262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82568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75357" b="10846"/>
          <a:stretch/>
        </p:blipFill>
        <p:spPr>
          <a:xfrm>
            <a:off x="993094" y="1208508"/>
            <a:ext cx="2253343" cy="458560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3603" y="66547"/>
            <a:ext cx="8793162" cy="292388"/>
          </a:xfrm>
        </p:spPr>
        <p:txBody>
          <a:bodyPr/>
          <a:lstStyle/>
          <a:p>
            <a:r>
              <a:rPr lang="en-US" dirty="0" smtClean="0"/>
              <a:t>CONSUMER PERCEPTIONS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350836" y="481557"/>
            <a:ext cx="8118247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Beer Ratings (Data in Session 3 Folder on Canvas)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09960" y="1893317"/>
            <a:ext cx="2819400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Consumers rate each beer brand in terms of their liking for the brand, and their perceptions of value and quality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Raw ratings are on a 7 point scale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Data are transformed to z-scores with mean zero and unit variance (i.e., variance=1)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1875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105" b="6576"/>
          <a:stretch/>
        </p:blipFill>
        <p:spPr>
          <a:xfrm>
            <a:off x="0" y="1237673"/>
            <a:ext cx="9144000" cy="469696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3603" y="44775"/>
            <a:ext cx="8793162" cy="292388"/>
          </a:xfrm>
        </p:spPr>
        <p:txBody>
          <a:bodyPr/>
          <a:lstStyle/>
          <a:p>
            <a:r>
              <a:rPr lang="en-US" dirty="0" smtClean="0"/>
              <a:t>CONSUMER PERCEPTIONS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350837" y="440539"/>
            <a:ext cx="8118247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Beer Ratings Filtered by Brand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3174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20" b="6986"/>
          <a:stretch/>
        </p:blipFill>
        <p:spPr>
          <a:xfrm>
            <a:off x="23017" y="1330036"/>
            <a:ext cx="9144000" cy="465970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3603" y="44775"/>
            <a:ext cx="8793162" cy="292388"/>
          </a:xfrm>
        </p:spPr>
        <p:txBody>
          <a:bodyPr/>
          <a:lstStyle/>
          <a:p>
            <a:r>
              <a:rPr lang="en-US" dirty="0" smtClean="0"/>
              <a:t>CONSUMER PERCEPTIONS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350837" y="440539"/>
            <a:ext cx="8118247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Beer Ratings Filtered by Brand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71560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728" b="4454"/>
          <a:stretch/>
        </p:blipFill>
        <p:spPr>
          <a:xfrm>
            <a:off x="0" y="1058804"/>
            <a:ext cx="9144000" cy="477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18" b="4520"/>
          <a:stretch/>
        </p:blipFill>
        <p:spPr>
          <a:xfrm>
            <a:off x="-1816" y="2081652"/>
            <a:ext cx="9144000" cy="477634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3603" y="44775"/>
            <a:ext cx="8793162" cy="292388"/>
          </a:xfrm>
        </p:spPr>
        <p:txBody>
          <a:bodyPr/>
          <a:lstStyle/>
          <a:p>
            <a:r>
              <a:rPr lang="en-US" dirty="0" smtClean="0"/>
              <a:t>CONSUMER PERCEPTIONS</a:t>
            </a:r>
            <a:endParaRPr lang="en-US" dirty="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350837" y="440539"/>
            <a:ext cx="8118247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Beer Ratings Filtered by Brand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57526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729" b="4198"/>
          <a:stretch/>
        </p:blipFill>
        <p:spPr>
          <a:xfrm>
            <a:off x="86517" y="1311564"/>
            <a:ext cx="9144000" cy="478723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3603" y="44775"/>
            <a:ext cx="8793162" cy="292388"/>
          </a:xfrm>
        </p:spPr>
        <p:txBody>
          <a:bodyPr/>
          <a:lstStyle/>
          <a:p>
            <a:r>
              <a:rPr lang="en-US" dirty="0" smtClean="0"/>
              <a:t>CONSUMER PERCEPTIONS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350837" y="440539"/>
            <a:ext cx="8118247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Beer Ratings Filtered by Brand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74233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189" b="4292"/>
          <a:stretch/>
        </p:blipFill>
        <p:spPr>
          <a:xfrm>
            <a:off x="0" y="969818"/>
            <a:ext cx="9144000" cy="48101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2278" b="4155"/>
          <a:stretch/>
        </p:blipFill>
        <p:spPr>
          <a:xfrm>
            <a:off x="0" y="2045430"/>
            <a:ext cx="9144000" cy="481257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3603" y="44775"/>
            <a:ext cx="8793162" cy="292388"/>
          </a:xfrm>
        </p:spPr>
        <p:txBody>
          <a:bodyPr/>
          <a:lstStyle/>
          <a:p>
            <a:r>
              <a:rPr lang="en-US" dirty="0" smtClean="0"/>
              <a:t>CONSUMER PERCEPTIONS</a:t>
            </a:r>
            <a:endParaRPr lang="en-US" dirty="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339951" y="362744"/>
            <a:ext cx="8118247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Mapping the Average Brand Ratings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78602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463550" y="582809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What is a Brand?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3550" y="2072888"/>
            <a:ext cx="6775450" cy="2769989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defTabSz="912813" rtl="0" eaLnBrk="0" fontAlgn="base" hangingPunct="0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38" indent="-146050" algn="l" defTabSz="912813" rtl="0" eaLnBrk="0" fontAlgn="base" hangingPunct="0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301625" indent="-152400" algn="l" defTabSz="912813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441325" indent="-138113" algn="l" defTabSz="912813" rtl="0" eaLnBrk="0" fontAlgn="base" hangingPunct="0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593725" indent="-150813" algn="l" defTabSz="912813" rtl="0" eaLnBrk="0" fontAlgn="base" hangingPunct="0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10509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15081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19653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24225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150000"/>
              </a:spcBef>
              <a:buNone/>
            </a:pPr>
            <a:r>
              <a:rPr lang="en-US" sz="2400" b="0" kern="0" dirty="0" smtClean="0">
                <a:solidFill>
                  <a:schemeClr val="tx2"/>
                </a:solidFill>
              </a:rPr>
              <a:t>A name, term, sign, symbol, or design, or a combination of them intended to identify the goods and services of one seller or group of sellers and to differentiate them from those of competition</a:t>
            </a:r>
          </a:p>
          <a:p>
            <a:pPr marL="0" indent="0">
              <a:spcBef>
                <a:spcPct val="150000"/>
              </a:spcBef>
              <a:buNone/>
            </a:pPr>
            <a:r>
              <a:rPr lang="en-US" sz="2400" b="0" kern="0" dirty="0" smtClean="0">
                <a:solidFill>
                  <a:schemeClr val="tx2"/>
                </a:solidFill>
              </a:rPr>
              <a:t>---</a:t>
            </a:r>
            <a:r>
              <a:rPr lang="en-US" sz="2400" b="0" i="1" kern="0" dirty="0" smtClean="0">
                <a:solidFill>
                  <a:schemeClr val="tx2"/>
                </a:solidFill>
              </a:rPr>
              <a:t>American Marketing Association</a:t>
            </a:r>
            <a:endParaRPr lang="en-US" sz="2800" b="0" i="1" kern="0" dirty="0">
              <a:solidFill>
                <a:schemeClr val="tx2"/>
              </a:solidFill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gray">
          <a:xfrm>
            <a:off x="122238" y="216016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CONSUMER PERCEPTIONS</a:t>
            </a:r>
          </a:p>
        </p:txBody>
      </p:sp>
    </p:spTree>
    <p:extLst>
      <p:ext uri="{BB962C8B-B14F-4D97-AF65-F5344CB8AC3E}">
        <p14:creationId xmlns:p14="http://schemas.microsoft.com/office/powerpoint/2010/main" val="272879155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767" r="44405" b="4583"/>
          <a:stretch/>
        </p:blipFill>
        <p:spPr>
          <a:xfrm>
            <a:off x="173603" y="1274618"/>
            <a:ext cx="5083629" cy="47654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3603" y="44775"/>
            <a:ext cx="8793162" cy="292388"/>
          </a:xfrm>
        </p:spPr>
        <p:txBody>
          <a:bodyPr/>
          <a:lstStyle/>
          <a:p>
            <a:r>
              <a:rPr lang="en-US" dirty="0" smtClean="0"/>
              <a:t>CONSUMER PERCEPTIONS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339951" y="362744"/>
            <a:ext cx="8118247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Mapping the Average Brand Ratings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5627" y="1843821"/>
            <a:ext cx="2612571" cy="32932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Scatterplot used to map the average brand ratings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We put Value on the X axis and Quality on the Y axis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Note the observation labels which will label each point with the corresponding brand name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82520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6B71568-0528-41AA-B241-E195FE1320B9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2238" y="119743"/>
            <a:ext cx="8793162" cy="292388"/>
          </a:xfrm>
        </p:spPr>
        <p:txBody>
          <a:bodyPr/>
          <a:lstStyle/>
          <a:p>
            <a:r>
              <a:rPr lang="en-US" dirty="0" smtClean="0"/>
              <a:t>CONSUMER PERCEPTIONS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561861" y="497449"/>
            <a:ext cx="8353538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Brand Map</a:t>
            </a:r>
          </a:p>
          <a:p>
            <a:pPr defTabSz="933450"/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505188"/>
            <a:ext cx="5298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NOTE:  x-axis is Value, y-axis is Quality</a:t>
            </a:r>
            <a:endParaRPr lang="en-US" sz="12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302829" y="1528419"/>
            <a:ext cx="2612571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NE quadrant is good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SW quadrant is bad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NW quadrant is high quality but low value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SE quadrant is high value but low quality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Where is the best place in the NE quadrant?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Are NW/SE positions good or bad?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The answer depends on the relation between brand image and brand liking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860" y="1023255"/>
            <a:ext cx="835353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Assuming both Value and Quality impact Brand Liking positively…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0" y="1604621"/>
            <a:ext cx="5319242" cy="470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3095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008" r="45833" b="6614"/>
          <a:stretch/>
        </p:blipFill>
        <p:spPr>
          <a:xfrm>
            <a:off x="0" y="960582"/>
            <a:ext cx="4953000" cy="469998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0"/>
            <a:ext cx="8793162" cy="292388"/>
          </a:xfrm>
        </p:spPr>
        <p:txBody>
          <a:bodyPr/>
          <a:lstStyle/>
          <a:p>
            <a:r>
              <a:rPr lang="en-US" dirty="0" smtClean="0"/>
              <a:t>CONSUMER PERCEPTIONS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61861" y="377706"/>
            <a:ext cx="8353538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The Relationship Between Brand Liking and Brand Image</a:t>
            </a:r>
          </a:p>
          <a:p>
            <a:pPr defTabSz="933450"/>
            <a:endParaRPr lang="en-US" sz="1800" i="1" dirty="0">
              <a:solidFill>
                <a:schemeClr val="tx2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090643"/>
              </p:ext>
            </p:extLst>
          </p:nvPr>
        </p:nvGraphicFramePr>
        <p:xfrm>
          <a:off x="5151702" y="5564594"/>
          <a:ext cx="3717396" cy="955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79" name="Equation" r:id="rId4" imgW="2666880" imgH="685800" progId="Equation.DSMT4">
                  <p:embed/>
                </p:oleObj>
              </mc:Choice>
              <mc:Fallback>
                <p:oleObj name="Equation" r:id="rId4" imgW="266688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51702" y="5564594"/>
                        <a:ext cx="3717396" cy="955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 bwMode="auto">
          <a:xfrm>
            <a:off x="5263317" y="1155095"/>
            <a:ext cx="3151340" cy="403374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Regression analysis used to investigate the relationship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between brand liking and brand image</a:t>
            </a:r>
          </a:p>
          <a:p>
            <a:pPr marL="285750" marR="0" indent="-285750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baseline="0" dirty="0" smtClean="0">
                <a:solidFill>
                  <a:schemeClr val="tx2"/>
                </a:solidFill>
              </a:rPr>
              <a:t>The</a:t>
            </a:r>
            <a:r>
              <a:rPr lang="en-US" dirty="0" smtClean="0">
                <a:solidFill>
                  <a:schemeClr val="tx2"/>
                </a:solidFill>
              </a:rPr>
              <a:t> dependent y variable is liking</a:t>
            </a:r>
          </a:p>
          <a:p>
            <a:pPr marL="285750" marR="0" indent="-285750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The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independent X variables are Value and Quality</a:t>
            </a:r>
          </a:p>
          <a:p>
            <a:pPr marL="285750" marR="0" indent="-285750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baseline="0" dirty="0" smtClean="0">
                <a:solidFill>
                  <a:schemeClr val="tx2"/>
                </a:solidFill>
              </a:rPr>
              <a:t>Make sure Labels box is checked</a:t>
            </a:r>
          </a:p>
          <a:p>
            <a:pPr marL="285750" marR="0" indent="-285750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Check residuals box to automatically generate predicted values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5245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728" b="4454"/>
          <a:stretch/>
        </p:blipFill>
        <p:spPr>
          <a:xfrm>
            <a:off x="0" y="997527"/>
            <a:ext cx="9144000" cy="47741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0"/>
            <a:ext cx="8793162" cy="292388"/>
          </a:xfrm>
        </p:spPr>
        <p:txBody>
          <a:bodyPr/>
          <a:lstStyle/>
          <a:p>
            <a:r>
              <a:rPr lang="en-US" dirty="0" smtClean="0"/>
              <a:t>CONSUMER PERCEPTIONS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61861" y="377706"/>
            <a:ext cx="8353538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The Relationship Between Brand Liking and Brand Image</a:t>
            </a:r>
          </a:p>
          <a:p>
            <a:pPr defTabSz="933450"/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4391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0"/>
            <a:ext cx="8793162" cy="292388"/>
          </a:xfrm>
        </p:spPr>
        <p:txBody>
          <a:bodyPr/>
          <a:lstStyle/>
          <a:p>
            <a:r>
              <a:rPr lang="en-US" dirty="0" smtClean="0"/>
              <a:t>CONSUMER PERCEPTIONS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61861" y="377706"/>
            <a:ext cx="8353538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How Well Does the Model Predict Brand Liking?</a:t>
            </a:r>
          </a:p>
          <a:p>
            <a:pPr defTabSz="933450"/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368" b="4128"/>
          <a:stretch/>
        </p:blipFill>
        <p:spPr>
          <a:xfrm>
            <a:off x="0" y="979055"/>
            <a:ext cx="9144000" cy="4809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2279" b="4318"/>
          <a:stretch/>
        </p:blipFill>
        <p:spPr>
          <a:xfrm>
            <a:off x="0" y="2022069"/>
            <a:ext cx="9144000" cy="48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5483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189"/>
          <a:stretch/>
        </p:blipFill>
        <p:spPr>
          <a:xfrm>
            <a:off x="0" y="969818"/>
            <a:ext cx="9144000" cy="503093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0"/>
            <a:ext cx="8793162" cy="292388"/>
          </a:xfrm>
        </p:spPr>
        <p:txBody>
          <a:bodyPr/>
          <a:lstStyle/>
          <a:p>
            <a:r>
              <a:rPr lang="en-US" dirty="0" smtClean="0"/>
              <a:t>CONSUMER PERCEPTIONS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61861" y="377706"/>
            <a:ext cx="8353538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How Well Does the Model Predict Brand Liking?</a:t>
            </a:r>
          </a:p>
          <a:p>
            <a:pPr defTabSz="933450"/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45532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6B71568-0528-41AA-B241-E195FE1320B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561860" y="569108"/>
            <a:ext cx="7913915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Observed vs Predicted Brand Liking</a:t>
            </a:r>
          </a:p>
          <a:p>
            <a:pPr defTabSz="933450"/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19446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 Zero is average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4" y="1621672"/>
            <a:ext cx="6874899" cy="412260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2238" y="174171"/>
            <a:ext cx="8793162" cy="292388"/>
          </a:xfrm>
        </p:spPr>
        <p:txBody>
          <a:bodyPr/>
          <a:lstStyle/>
          <a:p>
            <a:r>
              <a:rPr lang="en-US" dirty="0" smtClean="0"/>
              <a:t>CONSUMER PERCEPTIONS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85684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6B71568-0528-41AA-B241-E195FE1320B9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2238" y="119743"/>
            <a:ext cx="8793162" cy="292388"/>
          </a:xfrm>
        </p:spPr>
        <p:txBody>
          <a:bodyPr/>
          <a:lstStyle/>
          <a:p>
            <a:r>
              <a:rPr lang="en-US" dirty="0" smtClean="0"/>
              <a:t>CONSUMER PERCEPTIONS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561861" y="497449"/>
            <a:ext cx="8353538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Data Visualization:  How do we Graphically Represent Brand Liking?</a:t>
            </a:r>
          </a:p>
          <a:p>
            <a:pPr defTabSz="933450"/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505188"/>
            <a:ext cx="5298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NOTE:  x-axis is Value, y-axis is Quality</a:t>
            </a:r>
            <a:endParaRPr lang="en-US" sz="12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198" y="1315890"/>
            <a:ext cx="5319242" cy="470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4051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6B71568-0528-41AA-B241-E195FE1320B9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117762" name="Picture 2" descr="Image result for standard norm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47" y="2288494"/>
            <a:ext cx="57150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2238" y="119743"/>
            <a:ext cx="8793162" cy="292388"/>
          </a:xfrm>
        </p:spPr>
        <p:txBody>
          <a:bodyPr/>
          <a:lstStyle/>
          <a:p>
            <a:r>
              <a:rPr lang="en-US" dirty="0" smtClean="0"/>
              <a:t>CONSUMER PERCEPTIONS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561861" y="497449"/>
            <a:ext cx="8353538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Data Visualization:  How do we Graphically Represent Brand Liking?</a:t>
            </a:r>
          </a:p>
          <a:p>
            <a:pPr defTabSz="933450"/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47947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6B71568-0528-41AA-B241-E195FE1320B9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61861" y="497449"/>
            <a:ext cx="7913915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Adding the Liking to the Image Map</a:t>
            </a:r>
          </a:p>
          <a:p>
            <a:pPr defTabSz="933450"/>
            <a:endParaRPr lang="en-US" sz="1800" i="1" dirty="0">
              <a:solidFill>
                <a:schemeClr val="tx2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07940"/>
              </p:ext>
            </p:extLst>
          </p:nvPr>
        </p:nvGraphicFramePr>
        <p:xfrm>
          <a:off x="1717675" y="1127125"/>
          <a:ext cx="481171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32" name="Equation" r:id="rId3" imgW="2781000" imgH="203040" progId="Equation.DSMT4">
                  <p:embed/>
                </p:oleObj>
              </mc:Choice>
              <mc:Fallback>
                <p:oleObj name="Equation" r:id="rId3" imgW="27810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7675" y="1127125"/>
                        <a:ext cx="4811713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14401" y="1691792"/>
            <a:ext cx="6553264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The data are mean zero with std. deviation one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Thus we can consider moves of 1-3 standard deviations around the mean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What would contribution to Opinion be if Value score is 3?  It would be 3 x 0.31 = 0.94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What would contribution to Opinion be if Quality score is also 3?  It would be 3 x 0.43=1.28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2238" y="119743"/>
            <a:ext cx="8793162" cy="292388"/>
          </a:xfrm>
        </p:spPr>
        <p:txBody>
          <a:bodyPr/>
          <a:lstStyle/>
          <a:p>
            <a:r>
              <a:rPr lang="en-US" dirty="0" smtClean="0"/>
              <a:t>CONSUMER PERCEPTIONS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66" y="3961008"/>
            <a:ext cx="3057525" cy="2314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818" y="3961008"/>
            <a:ext cx="3057525" cy="231457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 bwMode="auto">
          <a:xfrm>
            <a:off x="2188028" y="4656909"/>
            <a:ext cx="842555" cy="241662"/>
          </a:xfrm>
          <a:prstGeom prst="ellipse">
            <a:avLst/>
          </a:prstGeom>
          <a:noFill/>
          <a:ln w="9525" cap="flat" cmpd="sng" algn="ctr">
            <a:solidFill>
              <a:srgbClr val="FB01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501537" y="4382589"/>
            <a:ext cx="529046" cy="274320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002370" y="4601391"/>
            <a:ext cx="529046" cy="274320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886302" y="4634049"/>
            <a:ext cx="842555" cy="241662"/>
          </a:xfrm>
          <a:prstGeom prst="ellipse">
            <a:avLst/>
          </a:prstGeom>
          <a:noFill/>
          <a:ln w="9525" cap="flat" cmpd="sng" algn="ctr">
            <a:solidFill>
              <a:srgbClr val="FB01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101844" y="4359729"/>
            <a:ext cx="529046" cy="274320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700644" y="4578531"/>
            <a:ext cx="529046" cy="274320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52171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7" y="1143000"/>
            <a:ext cx="7334250" cy="55006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3401786" y="1375053"/>
            <a:ext cx="4572000" cy="838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anchor="ctr"/>
          <a:lstStyle/>
          <a:p>
            <a:pPr eaLnBrk="1" hangingPunct="1"/>
            <a:r>
              <a:rPr lang="en-US" sz="2400" dirty="0">
                <a:solidFill>
                  <a:schemeClr val="tx2"/>
                </a:solidFill>
                <a:latin typeface="Arial" charset="0"/>
              </a:rPr>
              <a:t>Signal quality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18963" y="56895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CONSUMER PERCEPTIONS</a:t>
            </a:r>
            <a:endParaRPr lang="en-US" kern="0" dirty="0"/>
          </a:p>
        </p:txBody>
      </p:sp>
      <p:sp>
        <p:nvSpPr>
          <p:cNvPr id="12" name="Rectangle 36"/>
          <p:cNvSpPr>
            <a:spLocks noChangeArrowheads="1"/>
          </p:cNvSpPr>
          <p:nvPr/>
        </p:nvSpPr>
        <p:spPr bwMode="auto">
          <a:xfrm>
            <a:off x="454931" y="407017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The Role of Brands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2790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6B71568-0528-41AA-B241-E195FE1320B9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561861" y="497449"/>
            <a:ext cx="7913915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Adding the Liking to the Image Map</a:t>
            </a:r>
          </a:p>
          <a:p>
            <a:pPr defTabSz="933450"/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3999" r="41741" b="4604"/>
          <a:stretch/>
        </p:blipFill>
        <p:spPr>
          <a:xfrm>
            <a:off x="941470" y="1545355"/>
            <a:ext cx="6910212" cy="409632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2238" y="119743"/>
            <a:ext cx="8793162" cy="292388"/>
          </a:xfrm>
        </p:spPr>
        <p:txBody>
          <a:bodyPr/>
          <a:lstStyle/>
          <a:p>
            <a:r>
              <a:rPr lang="en-US" dirty="0" smtClean="0"/>
              <a:t>CONSUMER PERCEPTIONS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505188"/>
            <a:ext cx="5298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NOTE:  x-axis is Value, y-axis is Quality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7028590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6B71568-0528-41AA-B241-E195FE1320B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9529" r="36190" b="6402"/>
          <a:stretch/>
        </p:blipFill>
        <p:spPr>
          <a:xfrm>
            <a:off x="451447" y="1595854"/>
            <a:ext cx="8233359" cy="392431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2238" y="380998"/>
            <a:ext cx="8793162" cy="292388"/>
          </a:xfrm>
        </p:spPr>
        <p:txBody>
          <a:bodyPr/>
          <a:lstStyle/>
          <a:p>
            <a:r>
              <a:rPr lang="en-US" dirty="0" smtClean="0"/>
              <a:t>CONSUMER PERCEPTIONS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561861" y="726046"/>
            <a:ext cx="7913915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What Do You Think Determines the Slope of this Line?</a:t>
            </a:r>
          </a:p>
          <a:p>
            <a:pPr defTabSz="933450"/>
            <a:endParaRPr lang="en-US" sz="1800" i="1" dirty="0">
              <a:solidFill>
                <a:schemeClr val="tx2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995393"/>
              </p:ext>
            </p:extLst>
          </p:nvPr>
        </p:nvGraphicFramePr>
        <p:xfrm>
          <a:off x="5781045" y="3815161"/>
          <a:ext cx="2084246" cy="1003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6" name="Equation" r:id="rId4" imgW="1371600" imgH="660240" progId="Equation.DSMT4">
                  <p:embed/>
                </p:oleObj>
              </mc:Choice>
              <mc:Fallback>
                <p:oleObj name="Equation" r:id="rId4" imgW="137160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81045" y="3815161"/>
                        <a:ext cx="2084246" cy="1003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6505188"/>
            <a:ext cx="5298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NOTE:  x-axis is Value, y-axis is Quality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4840874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6B71568-0528-41AA-B241-E195FE1320B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6" t="42408" r="35954" b="6402"/>
          <a:stretch/>
        </p:blipFill>
        <p:spPr>
          <a:xfrm>
            <a:off x="122238" y="2139000"/>
            <a:ext cx="9043919" cy="408111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2238" y="122059"/>
            <a:ext cx="8793162" cy="292388"/>
          </a:xfrm>
        </p:spPr>
        <p:txBody>
          <a:bodyPr/>
          <a:lstStyle/>
          <a:p>
            <a:r>
              <a:rPr lang="en-US" dirty="0" smtClean="0"/>
              <a:t>CONSUMER PERCEPTIONS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561861" y="436387"/>
            <a:ext cx="7913915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Consider Shiner Bock, Fat Tire and </a:t>
            </a:r>
            <a:r>
              <a:rPr lang="en-US" sz="1800" i="1" dirty="0" err="1" smtClean="0">
                <a:solidFill>
                  <a:schemeClr val="tx2"/>
                </a:solidFill>
              </a:rPr>
              <a:t>Guiness</a:t>
            </a:r>
            <a:endParaRPr lang="en-US" sz="1800" i="1" dirty="0" smtClean="0">
              <a:solidFill>
                <a:schemeClr val="tx2"/>
              </a:solidFill>
            </a:endParaRPr>
          </a:p>
          <a:p>
            <a:pPr defTabSz="933450"/>
            <a:endParaRPr lang="en-US" sz="1800" i="1" dirty="0">
              <a:solidFill>
                <a:schemeClr val="tx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2919529" y="3413025"/>
            <a:ext cx="640100" cy="541671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2759588" y="3610842"/>
            <a:ext cx="640100" cy="541671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561861" y="6417928"/>
            <a:ext cx="5828053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What if value mattered more?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1861" y="1208600"/>
            <a:ext cx="5828053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Which is most liked and least liked?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27011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6B71568-0528-41AA-B241-E195FE1320B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2238" y="28964"/>
            <a:ext cx="8793162" cy="292388"/>
          </a:xfrm>
        </p:spPr>
        <p:txBody>
          <a:bodyPr/>
          <a:lstStyle/>
          <a:p>
            <a:r>
              <a:rPr lang="en-US" dirty="0" smtClean="0"/>
              <a:t>CONSUMER PERCEPTIONS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561861" y="321684"/>
            <a:ext cx="7913915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Consider Shiner Bock, Fat Tire and </a:t>
            </a:r>
            <a:r>
              <a:rPr lang="en-US" sz="1800" i="1" dirty="0" err="1" smtClean="0">
                <a:solidFill>
                  <a:schemeClr val="tx2"/>
                </a:solidFill>
              </a:rPr>
              <a:t>Guiness</a:t>
            </a:r>
            <a:endParaRPr lang="en-US" sz="1800" i="1" dirty="0" smtClean="0">
              <a:solidFill>
                <a:schemeClr val="tx2"/>
              </a:solidFill>
            </a:endParaRPr>
          </a:p>
          <a:p>
            <a:pPr defTabSz="933450"/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1861" y="793257"/>
            <a:ext cx="5828053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What if value mattered more?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1861" y="1208600"/>
            <a:ext cx="5828053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Which is most liked and least liked?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43032" r="42469" b="4237"/>
          <a:stretch/>
        </p:blipFill>
        <p:spPr>
          <a:xfrm>
            <a:off x="321793" y="2101958"/>
            <a:ext cx="8153983" cy="420395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>
            <a:off x="3070578" y="3070578"/>
            <a:ext cx="439176" cy="1482866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2940754" y="3143955"/>
            <a:ext cx="439176" cy="1482866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5186438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34204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MARKETING ANALYTICS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836176" y="528326"/>
            <a:ext cx="7299971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Key Concepts from Today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6176" y="1296649"/>
            <a:ext cx="7299971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Brands provide value to customers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Image that consumers demand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Signal of quality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Quantifying the experiential value of a brand or product is challenging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When products are similar in terms of physical characteristics demand analysis provides insights into experiential value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i="1" dirty="0">
              <a:solidFill>
                <a:schemeClr val="tx2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Perceptual maps can be used to visualize brand positions and the relationship between preference and </a:t>
            </a:r>
            <a:r>
              <a:rPr lang="en-US" dirty="0" smtClean="0">
                <a:solidFill>
                  <a:schemeClr val="tx2"/>
                </a:solidFill>
              </a:rPr>
              <a:t>position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97034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99330" name="Picture 2" descr="Image result for ads for viking ra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669" y="1980745"/>
            <a:ext cx="6105956" cy="369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54931" y="407017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The Role of Brands:  Quality Signal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218963" y="56895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CONSUMER PERCEPTIONS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27799770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7" y="1143000"/>
            <a:ext cx="7334250" cy="55006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3401786" y="1375053"/>
            <a:ext cx="4572000" cy="838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anchor="ctr"/>
          <a:lstStyle/>
          <a:p>
            <a:pPr eaLnBrk="1" hangingPunct="1"/>
            <a:r>
              <a:rPr lang="en-US" sz="2400" dirty="0">
                <a:solidFill>
                  <a:schemeClr val="tx2"/>
                </a:solidFill>
                <a:latin typeface="Arial" charset="0"/>
              </a:rPr>
              <a:t>Signal quality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3390900" y="2712206"/>
            <a:ext cx="4572000" cy="838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anchor="ctr"/>
          <a:lstStyle/>
          <a:p>
            <a:pPr eaLnBrk="1" hangingPunct="1"/>
            <a:r>
              <a:rPr lang="en-US" sz="2400" dirty="0">
                <a:solidFill>
                  <a:schemeClr val="tx2"/>
                </a:solidFill>
                <a:latin typeface="Arial" charset="0"/>
              </a:rPr>
              <a:t>Image that consumers demand</a:t>
            </a:r>
          </a:p>
        </p:txBody>
      </p:sp>
      <p:sp>
        <p:nvSpPr>
          <p:cNvPr id="12" name="Rectangle 36"/>
          <p:cNvSpPr>
            <a:spLocks noChangeArrowheads="1"/>
          </p:cNvSpPr>
          <p:nvPr/>
        </p:nvSpPr>
        <p:spPr bwMode="auto">
          <a:xfrm>
            <a:off x="454931" y="407017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The Role of Brands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218963" y="56895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CONSUMER PERCEPTIONS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40683734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54931" y="407017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The Role of Brands:  Forging A Unique and Favorable Image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113668" name="Picture 4" descr="https://s7d3.scene7.com/is/image/VikingRange/PowerLuxery7SeriesRange?wid=4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518" y="158304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218963" y="56895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CONSUMER PERCEPTIONS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4723850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7" y="1143000"/>
            <a:ext cx="7334250" cy="55006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BF712-6E9A-4379-8A53-CC0095B80EC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3401786" y="1375053"/>
            <a:ext cx="4572000" cy="838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anchor="ctr"/>
          <a:lstStyle/>
          <a:p>
            <a:pPr eaLnBrk="1" hangingPunct="1"/>
            <a:r>
              <a:rPr lang="en-US" sz="2400" dirty="0">
                <a:solidFill>
                  <a:schemeClr val="tx2"/>
                </a:solidFill>
                <a:latin typeface="Arial" charset="0"/>
              </a:rPr>
              <a:t>Signal quality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3390900" y="2890100"/>
            <a:ext cx="4572000" cy="838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anchor="ctr"/>
          <a:lstStyle/>
          <a:p>
            <a:pPr eaLnBrk="1" hangingPunct="1"/>
            <a:r>
              <a:rPr lang="en-US" sz="2400" dirty="0">
                <a:solidFill>
                  <a:schemeClr val="tx2"/>
                </a:solidFill>
                <a:latin typeface="Arial" charset="0"/>
              </a:rPr>
              <a:t>Image that consumers demand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401786" y="4421209"/>
            <a:ext cx="4572000" cy="914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anchor="ctr"/>
          <a:lstStyle/>
          <a:p>
            <a:pPr eaLnBrk="1" hangingPunct="1"/>
            <a:r>
              <a:rPr lang="en-US" sz="2400" dirty="0">
                <a:solidFill>
                  <a:schemeClr val="tx2"/>
                </a:solidFill>
                <a:latin typeface="Arial" charset="0"/>
              </a:rPr>
              <a:t>Valuable asset</a:t>
            </a:r>
          </a:p>
        </p:txBody>
      </p:sp>
      <p:sp>
        <p:nvSpPr>
          <p:cNvPr id="12" name="Rectangle 36"/>
          <p:cNvSpPr>
            <a:spLocks noChangeArrowheads="1"/>
          </p:cNvSpPr>
          <p:nvPr/>
        </p:nvSpPr>
        <p:spPr bwMode="auto">
          <a:xfrm>
            <a:off x="454931" y="407017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The Role of Brands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218963" y="56895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CONSUMER PERCEPTIONS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9074289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916912" y="634350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The Role of Brands:  Valuable Asset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18963" y="56895"/>
            <a:ext cx="87931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CONSUMER PERCEPTIONS</a:t>
            </a:r>
            <a:endParaRPr lang="en-US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88" y="1423916"/>
            <a:ext cx="8135112" cy="48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4090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cK Disclaimer"/>
  <p:tag name="RESIZE" val="Yes"/>
  <p:tag name="LLEFT" val=" 210.125"/>
  <p:tag name="LTOP" val=" 469.8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heme/theme1.xml><?xml version="1.0" encoding="utf-8"?>
<a:theme xmlns:a="http://schemas.openxmlformats.org/drawingml/2006/main" name="Blank Presentation">
  <a:themeElements>
    <a:clrScheme name="Blank Presentation 2">
      <a:dk1>
        <a:srgbClr val="000000"/>
      </a:dk1>
      <a:lt1>
        <a:srgbClr val="FFFFFF"/>
      </a:lt1>
      <a:dk2>
        <a:srgbClr val="0344B9"/>
      </a:dk2>
      <a:lt2>
        <a:srgbClr val="676767"/>
      </a:lt2>
      <a:accent1>
        <a:srgbClr val="C7E0FB"/>
      </a:accent1>
      <a:accent2>
        <a:srgbClr val="91B0FF"/>
      </a:accent2>
      <a:accent3>
        <a:srgbClr val="FFFFFF"/>
      </a:accent3>
      <a:accent4>
        <a:srgbClr val="000000"/>
      </a:accent4>
      <a:accent5>
        <a:srgbClr val="E0EDFD"/>
      </a:accent5>
      <a:accent6>
        <a:srgbClr val="839FE7"/>
      </a:accent6>
      <a:hlink>
        <a:srgbClr val="2D7DFF"/>
      </a:hlink>
      <a:folHlink>
        <a:srgbClr val="000078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3296" tIns="46648" rIns="93296" bIns="46648" numCol="1" anchor="t" anchorCtr="0" compatLnSpc="1">
        <a:prstTxWarp prst="textNoShape">
          <a:avLst/>
        </a:prstTxWarp>
        <a:spAutoFit/>
      </a:bodyPr>
      <a:lstStyle>
        <a:defPPr marL="0" marR="0" indent="0" algn="ctr" defTabSz="93345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3296" tIns="46648" rIns="93296" bIns="46648" numCol="1" anchor="t" anchorCtr="0" compatLnSpc="1">
        <a:prstTxWarp prst="textNoShape">
          <a:avLst/>
        </a:prstTxWarp>
        <a:spAutoFit/>
      </a:bodyPr>
      <a:lstStyle>
        <a:defPPr marL="0" marR="0" indent="0" algn="ctr" defTabSz="93345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676767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344B9"/>
        </a:dk2>
        <a:lt2>
          <a:srgbClr val="676767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2D7DFF"/>
        </a:hlink>
        <a:folHlink>
          <a:srgbClr val="00007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676767"/>
        </a:dk1>
        <a:lt1>
          <a:srgbClr val="FFFFFF"/>
        </a:lt1>
        <a:dk2>
          <a:srgbClr val="000000"/>
        </a:dk2>
        <a:lt2>
          <a:srgbClr val="FFFF7F"/>
        </a:lt2>
        <a:accent1>
          <a:srgbClr val="00005A"/>
        </a:accent1>
        <a:accent2>
          <a:srgbClr val="0052D8"/>
        </a:accent2>
        <a:accent3>
          <a:srgbClr val="AAAAAA"/>
        </a:accent3>
        <a:accent4>
          <a:srgbClr val="DADADA"/>
        </a:accent4>
        <a:accent5>
          <a:srgbClr val="AAAAB5"/>
        </a:accent5>
        <a:accent6>
          <a:srgbClr val="0049C4"/>
        </a:accent6>
        <a:hlink>
          <a:srgbClr val="5F8DFF"/>
        </a:hlink>
        <a:folHlink>
          <a:srgbClr val="96C5F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FE"/>
        </a:dk2>
        <a:lt2>
          <a:srgbClr val="000000"/>
        </a:lt2>
        <a:accent1>
          <a:srgbClr val="6598FF"/>
        </a:accent1>
        <a:accent2>
          <a:srgbClr val="FF8601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E77901"/>
        </a:accent6>
        <a:hlink>
          <a:srgbClr val="33CB33"/>
        </a:hlink>
        <a:folHlink>
          <a:srgbClr val="0000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0000"/>
        </a:dk1>
        <a:lt1>
          <a:srgbClr val="FFFFFF"/>
        </a:lt1>
        <a:dk2>
          <a:srgbClr val="0000FE"/>
        </a:dk2>
        <a:lt2>
          <a:srgbClr val="000000"/>
        </a:lt2>
        <a:accent1>
          <a:srgbClr val="6598FF"/>
        </a:accent1>
        <a:accent2>
          <a:srgbClr val="FFFE00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E7E600"/>
        </a:accent6>
        <a:hlink>
          <a:srgbClr val="33CB33"/>
        </a:hlink>
        <a:folHlink>
          <a:srgbClr val="0000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6598FF"/>
        </a:dk1>
        <a:lt1>
          <a:srgbClr val="FFFFFF"/>
        </a:lt1>
        <a:dk2>
          <a:srgbClr val="000000"/>
        </a:dk2>
        <a:lt2>
          <a:srgbClr val="FFFE00"/>
        </a:lt2>
        <a:accent1>
          <a:srgbClr val="0000FE"/>
        </a:accent1>
        <a:accent2>
          <a:srgbClr val="6598FF"/>
        </a:accent2>
        <a:accent3>
          <a:srgbClr val="AAAAAA"/>
        </a:accent3>
        <a:accent4>
          <a:srgbClr val="DADADA"/>
        </a:accent4>
        <a:accent5>
          <a:srgbClr val="AAAAFE"/>
        </a:accent5>
        <a:accent6>
          <a:srgbClr val="5B89E7"/>
        </a:accent6>
        <a:hlink>
          <a:srgbClr val="33CB33"/>
        </a:hlink>
        <a:folHlink>
          <a:srgbClr val="FF86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6598FF"/>
        </a:dk1>
        <a:lt1>
          <a:srgbClr val="FFFFFF"/>
        </a:lt1>
        <a:dk2>
          <a:srgbClr val="000000"/>
        </a:dk2>
        <a:lt2>
          <a:srgbClr val="FFFE00"/>
        </a:lt2>
        <a:accent1>
          <a:srgbClr val="0000FE"/>
        </a:accent1>
        <a:accent2>
          <a:srgbClr val="6598FF"/>
        </a:accent2>
        <a:accent3>
          <a:srgbClr val="AAAAAA"/>
        </a:accent3>
        <a:accent4>
          <a:srgbClr val="DADADA"/>
        </a:accent4>
        <a:accent5>
          <a:srgbClr val="AAAAFE"/>
        </a:accent5>
        <a:accent6>
          <a:srgbClr val="5B89E7"/>
        </a:accent6>
        <a:hlink>
          <a:srgbClr val="33CB33"/>
        </a:hlink>
        <a:folHlink>
          <a:srgbClr val="FFFE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50533</TotalTime>
  <Words>1194</Words>
  <Application>Microsoft Office PowerPoint</Application>
  <PresentationFormat>Letter Paper (8.5x11 in)</PresentationFormat>
  <Paragraphs>255</Paragraphs>
  <Slides>44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Times New Roman</vt:lpstr>
      <vt:lpstr>Wingdings</vt:lpstr>
      <vt:lpstr>Blank Presentation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MARKETING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CONSUMER PERCEPTIONS</vt:lpstr>
      <vt:lpstr>CONSUMER PERCEPTIONS</vt:lpstr>
      <vt:lpstr>CONSUMER PERCEPTIONS</vt:lpstr>
      <vt:lpstr>CONSUMER PERCEPTIONS</vt:lpstr>
      <vt:lpstr>CONSUMER PERCEPTIONS</vt:lpstr>
      <vt:lpstr>CONSUMER PERCEPTIONS</vt:lpstr>
      <vt:lpstr>CONSUMER PERCEPTIONS</vt:lpstr>
      <vt:lpstr>CONSUMER PERCEPTIONS</vt:lpstr>
      <vt:lpstr>CONSUMER PERCEPTIONS</vt:lpstr>
      <vt:lpstr>CONSUMER PERCEPTIONS</vt:lpstr>
      <vt:lpstr>CONSUMER PERCEPTIONS</vt:lpstr>
      <vt:lpstr>CONSUMER PERCEPTIONS</vt:lpstr>
      <vt:lpstr>CONSUMER PERCEPTIONS</vt:lpstr>
      <vt:lpstr>CONSUMER PERCEPTIONS</vt:lpstr>
      <vt:lpstr>CONSUMER PERCEPTIONS</vt:lpstr>
      <vt:lpstr>CONSUMER PERCEPTIONS</vt:lpstr>
      <vt:lpstr>CONSUMER PERCEPTIONS</vt:lpstr>
      <vt:lpstr>CONSUMER PERCEPTIONS</vt:lpstr>
      <vt:lpstr>CONSUMER PERCEPTIONS</vt:lpstr>
      <vt:lpstr>CONSUMER PERCEPTIONS</vt:lpstr>
      <vt:lpstr>CONSUMER PERCEPTIONS</vt:lpstr>
      <vt:lpstr>MARKETING ANALYTICS</vt:lpstr>
    </vt:vector>
  </TitlesOfParts>
  <Company>Anderson Fieldstudy Team BioMed 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Rutz</dc:creator>
  <cp:lastModifiedBy>Sonnier, Garrett P</cp:lastModifiedBy>
  <cp:revision>2788</cp:revision>
  <cp:lastPrinted>2003-03-12T22:20:00Z</cp:lastPrinted>
  <dcterms:created xsi:type="dcterms:W3CDTF">2001-05-16T12:53:39Z</dcterms:created>
  <dcterms:modified xsi:type="dcterms:W3CDTF">2022-08-30T15:53:15Z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Universal Objects">
    <vt:bool>true</vt:bool>
  </property>
  <property fmtid="{D5CDD505-2E9C-101B-9397-08002B2CF9AE}" pid="3" name="McKPaperSize">
    <vt:lpwstr>A4</vt:lpwstr>
  </property>
  <property fmtid="{D5CDD505-2E9C-101B-9397-08002B2CF9AE}" pid="4" name="NotesPageLayout">
    <vt:lpwstr>Message</vt:lpwstr>
  </property>
  <property fmtid="{D5CDD505-2E9C-101B-9397-08002B2CF9AE}" pid="5" name="DocID">
    <vt:lpwstr>010516BE_AOX_011v5</vt:lpwstr>
  </property>
  <property fmtid="{D5CDD505-2E9C-101B-9397-08002B2CF9AE}" pid="6" name="DocIDinTitle">
    <vt:bool>false</vt:bool>
  </property>
  <property fmtid="{D5CDD505-2E9C-101B-9397-08002B2CF9AE}" pid="7" name="DocIDinSlide">
    <vt:bool>false</vt:bool>
  </property>
  <property fmtid="{D5CDD505-2E9C-101B-9397-08002B2CF9AE}" pid="8" name="DocIDPosition">
    <vt:i4>0</vt:i4>
  </property>
</Properties>
</file>